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notesSlides/notesSlide6.xml" ContentType="application/vnd.openxmlformats-officedocument.presentationml.notesSlide+xml"/>
  <Override PartName="/ppt/tags/tag17.xml" ContentType="application/vnd.openxmlformats-officedocument.presentationml.tags+xml"/>
  <Override PartName="/ppt/notesSlides/notesSlide7.xml" ContentType="application/vnd.openxmlformats-officedocument.presentationml.notesSlide+xml"/>
  <Override PartName="/ppt/tags/tag18.xml" ContentType="application/vnd.openxmlformats-officedocument.presentationml.tags+xml"/>
  <Override PartName="/ppt/notesSlides/notesSlide8.xml" ContentType="application/vnd.openxmlformats-officedocument.presentationml.notesSlide+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notesSlides/notesSlide12.xml" ContentType="application/vnd.openxmlformats-officedocument.presentationml.notesSlide+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notesSlides/notesSlide14.xml" ContentType="application/vnd.openxmlformats-officedocument.presentationml.notesSlide+xml"/>
  <Override PartName="/ppt/tags/tag25.xml" ContentType="application/vnd.openxmlformats-officedocument.presentationml.tags+xml"/>
  <Override PartName="/ppt/notesSlides/notesSlide15.xml" ContentType="application/vnd.openxmlformats-officedocument.presentationml.notesSlide+xml"/>
  <Override PartName="/ppt/tags/tag26.xml" ContentType="application/vnd.openxmlformats-officedocument.presentationml.tags+xml"/>
  <Override PartName="/ppt/notesSlides/notesSlide16.xml" ContentType="application/vnd.openxmlformats-officedocument.presentationml.notesSlide+xml"/>
  <Override PartName="/ppt/tags/tag27.xml" ContentType="application/vnd.openxmlformats-officedocument.presentationml.tags+xml"/>
  <Override PartName="/ppt/notesSlides/notesSlide17.xml" ContentType="application/vnd.openxmlformats-officedocument.presentationml.notesSlide+xml"/>
  <Override PartName="/ppt/tags/tag28.xml" ContentType="application/vnd.openxmlformats-officedocument.presentationml.tags+xml"/>
  <Override PartName="/ppt/notesSlides/notesSlide18.xml" ContentType="application/vnd.openxmlformats-officedocument.presentationml.notesSlide+xml"/>
  <Override PartName="/ppt/tags/tag29.xml" ContentType="application/vnd.openxmlformats-officedocument.presentationml.tags+xml"/>
  <Override PartName="/ppt/notesSlides/notesSlide19.xml" ContentType="application/vnd.openxmlformats-officedocument.presentationml.notesSlide+xml"/>
  <Override PartName="/ppt/tags/tag30.xml" ContentType="application/vnd.openxmlformats-officedocument.presentationml.tags+xml"/>
  <Override PartName="/ppt/notesSlides/notesSlide20.xml" ContentType="application/vnd.openxmlformats-officedocument.presentationml.notesSlide+xml"/>
  <Override PartName="/ppt/tags/tag31.xml" ContentType="application/vnd.openxmlformats-officedocument.presentationml.tags+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5"/>
  </p:notesMasterIdLst>
  <p:sldIdLst>
    <p:sldId id="284" r:id="rId5"/>
    <p:sldId id="292" r:id="rId6"/>
    <p:sldId id="285" r:id="rId7"/>
    <p:sldId id="287" r:id="rId8"/>
    <p:sldId id="288" r:id="rId9"/>
    <p:sldId id="289" r:id="rId10"/>
    <p:sldId id="291" r:id="rId11"/>
    <p:sldId id="290" r:id="rId12"/>
    <p:sldId id="293" r:id="rId13"/>
    <p:sldId id="264" r:id="rId14"/>
    <p:sldId id="29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x="12192000" cy="6858000"/>
  <p:notesSz cx="6858000" cy="12192000"/>
  <p:custDataLst>
    <p:tags r:id="rId36"/>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ste kern" id="{7A6C8A71-560E-DA7D-C98C-FAD59180074B}">
          <p14:sldIdLst>
            <p14:sldId id="284"/>
            <p14:sldId id="292"/>
            <p14:sldId id="285"/>
            <p14:sldId id="287"/>
            <p14:sldId id="288"/>
            <p14:sldId id="289"/>
            <p14:sldId id="291"/>
            <p14:sldId id="290"/>
            <p14:sldId id="293"/>
          </p14:sldIdLst>
        </p14:section>
        <p14:section name="Voorbeeldles H5 Ademhaling" id="{36871C2F-D8CA-F157-920E-DDDF370F66C4}">
          <p14:sldIdLst>
            <p14:sldId id="264"/>
            <p14:sldId id="294"/>
            <p14:sldId id="265"/>
            <p14:sldId id="266"/>
            <p14:sldId id="267"/>
            <p14:sldId id="268"/>
            <p14:sldId id="269"/>
          </p14:sldIdLst>
        </p14:section>
        <p14:section name="H1 Algemene principes" id="{269AE150-665D-4F14-E02D-4059B0A1A76F}">
          <p14:sldIdLst>
            <p14:sldId id="270"/>
          </p14:sldIdLst>
        </p14:section>
        <p14:section name="H2 Levensbedreigend bloedverlies" id="{BC10AC71-A807-5BEF-6FAB-5D8A546B2FDF}">
          <p14:sldIdLst>
            <p14:sldId id="271"/>
          </p14:sldIdLst>
        </p14:section>
        <p14:section name="H3 Circulatiestilstand" id="{A42C1726-7FCF-D6CC-841C-3EA36AC96A6E}">
          <p14:sldIdLst>
            <p14:sldId id="272"/>
          </p14:sldIdLst>
        </p14:section>
        <p14:section name="H4 Luchtwegbelemmering" id="{23304DC6-F1FF-6CDE-F7A9-4ADF4DA52378}">
          <p14:sldIdLst>
            <p14:sldId id="273"/>
          </p14:sldIdLst>
        </p14:section>
        <p14:section name="H5 Ademhaling" id="{00506E47-C5C0-B823-C4CE-4A6754DCDEEA}">
          <p14:sldIdLst>
            <p14:sldId id="274"/>
          </p14:sldIdLst>
        </p14:section>
        <p14:section name="H6 Circulatie" id="{4E4377E3-AED9-2597-1084-E1E5C5C0B4E4}">
          <p14:sldIdLst>
            <p14:sldId id="275"/>
          </p14:sldIdLst>
        </p14:section>
        <p14:section name="H7 Bewustzijn" id="{2D82EB23-709E-4D14-3573-EC8AEB740A7C}">
          <p14:sldIdLst>
            <p14:sldId id="276"/>
          </p14:sldIdLst>
        </p14:section>
        <p14:section name="H8 Letsel door temperatuur" id="{7FE6F4C6-1580-D3D6-A454-EBEE73D7B0DA}">
          <p14:sldIdLst>
            <p14:sldId id="277"/>
          </p14:sldIdLst>
        </p14:section>
        <p14:section name="H9 Gevaarlijke stoffen en elektriciteit" id="{3C54D17E-F31B-89F5-BF0E-2B7BD568F588}">
          <p14:sldIdLst>
            <p14:sldId id="278"/>
          </p14:sldIdLst>
        </p14:section>
        <p14:section name="H10 Wonden" id="{0DBF3D7E-4E35-9FBF-59BC-1453857C7C7D}">
          <p14:sldIdLst>
            <p14:sldId id="279"/>
          </p14:sldIdLst>
        </p14:section>
        <p14:section name="H11 Botten, spieren en gewrichten" id="{F2AA31B8-D138-5E7D-9682-D6D0D517FBBA}">
          <p14:sldIdLst>
            <p14:sldId id="280"/>
          </p14:sldIdLst>
        </p14:section>
        <p14:section name="H12 Aangezichtsletsel" id="{41C12F9D-04DC-43BD-4122-B35B0479A5A9}">
          <p14:sldIdLst>
            <p14:sldId id="281"/>
          </p14:sldIdLst>
        </p14:section>
        <p14:section name="H13 Dieren of planten" id="{5B1A3202-293A-51EB-651D-8C32832D310F}">
          <p14:sldIdLst>
            <p14:sldId id="282"/>
          </p14:sldIdLst>
        </p14:section>
        <p14:section name="H14 Ziekteverschijnselen" id="{6A7F0FCE-CA04-3B7B-18E3-8CDDD19B1D99}">
          <p14:sldIdLst>
            <p14:sldId id="28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41DF9A-F2FA-1DAA-80E1-E59CB47C7CAB}" name="Tista van der Kuip" initials="Tv" userId="S::tista.vanderkuip@hetoranjekruis.nl::0d5ddb4e-7a94-4a04-bad3-b946486b7822" providerId="AD"/>
  <p188:author id="{FF9BF4AE-778F-BF67-6493-EF7CE30E7980}" name="Pim van Leeuwen" initials="PL" userId="S::pim.vanleeuwen@hetoranjekruis.nl::d4c8a679-0664-4561-a953-f27c96615e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7FB"/>
    <a:srgbClr val="F0822D"/>
    <a:srgbClr val="0C3B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A0D59B-5B92-9AFB-000B-F920D3BADABF}" v="2" dt="2026-10-06T07:24:46.3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36925" autoAdjust="0"/>
  </p:normalViewPr>
  <p:slideViewPr>
    <p:cSldViewPr snapToGrid="0">
      <p:cViewPr varScale="1">
        <p:scale>
          <a:sx n="37" d="100"/>
          <a:sy n="37" d="100"/>
        </p:scale>
        <p:origin x="3312" y="48"/>
      </p:cViewPr>
      <p:guideLst/>
    </p:cSldViewPr>
  </p:slideViewPr>
  <p:notesTextViewPr>
    <p:cViewPr>
      <p:scale>
        <a:sx n="1" d="1"/>
        <a:sy n="1" d="1"/>
      </p:scale>
      <p:origin x="0" y="-1176"/>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8369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28600" y="1524000"/>
            <a:ext cx="7315200" cy="4114800"/>
          </a:xfrm>
          <a:prstGeom prst="rect">
            <a:avLst/>
          </a:prstGeom>
          <a:noFill/>
          <a:ln w="12700">
            <a:solidFill>
              <a:prstClr val="black"/>
            </a:solidFill>
          </a:ln>
        </p:spPr>
        <p:txBody>
          <a:bodyPr/>
          <a:lstStyle/>
          <a:p>
            <a:endParaRPr lang="nl-NL"/>
          </a:p>
        </p:txBody>
      </p:sp>
      <p:sp>
        <p:nvSpPr>
          <p:cNvPr id="3" name="Tijdelijke aanduiding voor notities 2"/>
          <p:cNvSpPr>
            <a:spLocks noGrp="1"/>
          </p:cNvSpPr>
          <p:nvPr>
            <p:ph type="body" idx="1"/>
          </p:nvPr>
        </p:nvSpPr>
        <p:spPr>
          <a:xfrm>
            <a:off x="685800" y="5867400"/>
            <a:ext cx="5486400" cy="4800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KERN
Na de voorbeeldles </a:t>
            </a:r>
            <a:r>
              <a:rPr lang="en-US" dirty="0" err="1"/>
              <a:t>volgen</a:t>
            </a:r>
            <a:r>
              <a:rPr lang="en-US" dirty="0"/>
              <a:t> </a:t>
            </a:r>
            <a:r>
              <a:rPr lang="en-US" dirty="0" err="1"/>
              <a:t>veertien</a:t>
            </a:r>
            <a:r>
              <a:rPr lang="en-US" dirty="0"/>
              <a:t> </a:t>
            </a:r>
            <a:r>
              <a:rPr lang="en-US" dirty="0" err="1"/>
              <a:t>hoofdstukmodules</a:t>
            </a:r>
            <a:r>
              <a:rPr lang="en-US" dirty="0"/>
              <a:t> (</a:t>
            </a:r>
            <a:r>
              <a:rPr lang="en-US" dirty="0" err="1"/>
              <a:t>dia</a:t>
            </a:r>
            <a:r>
              <a:rPr lang="en-US" dirty="0"/>
              <a:t> 15 t/m 28). </a:t>
            </a:r>
            <a:r>
              <a:rPr lang="en-US" dirty="0" err="1"/>
              <a:t>Iedere</a:t>
            </a:r>
            <a:r>
              <a:rPr lang="en-US" dirty="0"/>
              <a:t> </a:t>
            </a:r>
            <a:r>
              <a:rPr lang="en-US" dirty="0" err="1"/>
              <a:t>dia</a:t>
            </a:r>
            <a:r>
              <a:rPr lang="en-US" dirty="0"/>
              <a:t> </a:t>
            </a:r>
            <a:r>
              <a:rPr lang="en-US" dirty="0" err="1"/>
              <a:t>heeft</a:t>
            </a:r>
            <a:r>
              <a:rPr lang="en-US" dirty="0"/>
              <a:t> </a:t>
            </a:r>
            <a:r>
              <a:rPr lang="en-US" dirty="0" err="1"/>
              <a:t>dezelfde</a:t>
            </a:r>
            <a:r>
              <a:rPr lang="en-US" dirty="0"/>
              <a:t> </a:t>
            </a:r>
            <a:r>
              <a:rPr lang="en-US" dirty="0" err="1"/>
              <a:t>opbouw</a:t>
            </a:r>
            <a:r>
              <a:rPr lang="en-US" dirty="0"/>
              <a:t>, </a:t>
            </a:r>
            <a:r>
              <a:rPr lang="en-US" dirty="0" err="1"/>
              <a:t>zodat</a:t>
            </a:r>
            <a:r>
              <a:rPr lang="en-US" dirty="0"/>
              <a:t> </a:t>
            </a:r>
            <a:r>
              <a:rPr lang="en-US" dirty="0" err="1"/>
              <a:t>cursisten</a:t>
            </a:r>
            <a:r>
              <a:rPr lang="en-US" dirty="0"/>
              <a:t> </a:t>
            </a:r>
            <a:r>
              <a:rPr lang="en-US" dirty="0" err="1"/>
              <a:t>en</a:t>
            </a:r>
            <a:r>
              <a:rPr lang="en-US" dirty="0"/>
              <a:t> </a:t>
            </a:r>
            <a:r>
              <a:rPr lang="en-US" dirty="0" err="1"/>
              <a:t>instructeurs</a:t>
            </a:r>
            <a:r>
              <a:rPr lang="en-US" dirty="0"/>
              <a:t> </a:t>
            </a:r>
            <a:r>
              <a:rPr lang="en-US" dirty="0" err="1"/>
              <a:t>snel</a:t>
            </a:r>
            <a:r>
              <a:rPr lang="en-US" dirty="0"/>
              <a:t> </a:t>
            </a:r>
            <a:r>
              <a:rPr lang="en-US" dirty="0" err="1"/>
              <a:t>herkennen</a:t>
            </a:r>
            <a:r>
              <a:rPr lang="en-US" dirty="0"/>
              <a:t> </a:t>
            </a:r>
            <a:r>
              <a:rPr lang="en-US" dirty="0" err="1"/>
              <a:t>waar</a:t>
            </a:r>
            <a:r>
              <a:rPr lang="en-US" dirty="0"/>
              <a:t> ze </a:t>
            </a:r>
            <a:r>
              <a:rPr lang="en-US" dirty="0" err="1"/>
              <a:t>naar</a:t>
            </a:r>
            <a:r>
              <a:rPr lang="en-US" dirty="0"/>
              <a:t> </a:t>
            </a:r>
            <a:r>
              <a:rPr lang="en-US" dirty="0" err="1"/>
              <a:t>kijken</a:t>
            </a:r>
            <a:r>
              <a:rPr lang="en-US" dirty="0"/>
              <a:t>:
- Kern van de les: twee of </a:t>
            </a:r>
            <a:r>
              <a:rPr lang="en-US" dirty="0" err="1"/>
              <a:t>drie</a:t>
            </a:r>
            <a:r>
              <a:rPr lang="en-US" dirty="0"/>
              <a:t> concrete </a:t>
            </a:r>
            <a:r>
              <a:rPr lang="en-US" dirty="0" err="1"/>
              <a:t>leeruitkomsten</a:t>
            </a:r>
            <a:r>
              <a:rPr lang="en-US" dirty="0"/>
              <a:t>.
- </a:t>
            </a:r>
            <a:r>
              <a:rPr lang="en-US" dirty="0" err="1"/>
              <a:t>Herkennen</a:t>
            </a:r>
            <a:r>
              <a:rPr lang="en-US" dirty="0"/>
              <a:t>: </a:t>
            </a:r>
            <a:r>
              <a:rPr lang="en-US" dirty="0" err="1"/>
              <a:t>waarop</a:t>
            </a:r>
            <a:r>
              <a:rPr lang="en-US" dirty="0"/>
              <a:t> de </a:t>
            </a:r>
            <a:r>
              <a:rPr lang="en-US" dirty="0" err="1"/>
              <a:t>cursist</a:t>
            </a:r>
            <a:r>
              <a:rPr lang="en-US" dirty="0"/>
              <a:t> </a:t>
            </a:r>
            <a:r>
              <a:rPr lang="en-US" dirty="0" err="1"/>
              <a:t>leert</a:t>
            </a:r>
            <a:r>
              <a:rPr lang="en-US" dirty="0"/>
              <a:t> </a:t>
            </a:r>
            <a:r>
              <a:rPr lang="en-US" dirty="0" err="1"/>
              <a:t>letten</a:t>
            </a:r>
            <a:r>
              <a:rPr lang="en-US" dirty="0"/>
              <a:t>, met de </a:t>
            </a:r>
            <a:r>
              <a:rPr lang="en-US" dirty="0" err="1"/>
              <a:t>alarmsignalen</a:t>
            </a:r>
            <a:r>
              <a:rPr lang="en-US" dirty="0"/>
              <a:t>.
- </a:t>
            </a:r>
            <a:r>
              <a:rPr lang="en-US" dirty="0" err="1"/>
              <a:t>Beslissen</a:t>
            </a:r>
            <a:r>
              <a:rPr lang="en-US" dirty="0"/>
              <a:t>: de </a:t>
            </a:r>
            <a:r>
              <a:rPr lang="en-US" dirty="0" err="1"/>
              <a:t>belangrijkste</a:t>
            </a:r>
            <a:r>
              <a:rPr lang="en-US" dirty="0"/>
              <a:t> </a:t>
            </a:r>
            <a:r>
              <a:rPr lang="en-US" dirty="0" err="1"/>
              <a:t>keuze</a:t>
            </a:r>
            <a:r>
              <a:rPr lang="en-US" dirty="0"/>
              <a:t> in het </a:t>
            </a:r>
            <a:r>
              <a:rPr lang="en-US" dirty="0" err="1"/>
              <a:t>hoofdstuk</a:t>
            </a:r>
            <a:r>
              <a:rPr lang="en-US" dirty="0"/>
              <a:t>.
- </a:t>
            </a:r>
            <a:r>
              <a:rPr lang="en-US" dirty="0" err="1"/>
              <a:t>Oefenen</a:t>
            </a:r>
            <a:r>
              <a:rPr lang="en-US" dirty="0"/>
              <a:t>: </a:t>
            </a:r>
            <a:r>
              <a:rPr lang="en-US" dirty="0" err="1"/>
              <a:t>één</a:t>
            </a:r>
            <a:r>
              <a:rPr lang="en-US" dirty="0"/>
              <a:t> </a:t>
            </a:r>
            <a:r>
              <a:rPr lang="en-US" dirty="0" err="1"/>
              <a:t>oefenvorm</a:t>
            </a:r>
            <a:r>
              <a:rPr lang="en-US" dirty="0"/>
              <a:t> of </a:t>
            </a:r>
            <a:r>
              <a:rPr lang="en-US" dirty="0" err="1"/>
              <a:t>casusidee</a:t>
            </a:r>
            <a:r>
              <a:rPr lang="en-US" dirty="0"/>
              <a:t>.
</a:t>
            </a:r>
            <a:r>
              <a:rPr lang="en-US" dirty="0" err="1"/>
              <a:t>Onderaan</a:t>
            </a:r>
            <a:r>
              <a:rPr lang="en-US" dirty="0"/>
              <a:t> </a:t>
            </a:r>
            <a:r>
              <a:rPr lang="en-US" dirty="0" err="1"/>
              <a:t>staan</a:t>
            </a:r>
            <a:r>
              <a:rPr lang="en-US" dirty="0"/>
              <a:t> de </a:t>
            </a:r>
            <a:r>
              <a:rPr lang="en-US" dirty="0" err="1"/>
              <a:t>relevante</a:t>
            </a:r>
            <a:r>
              <a:rPr lang="en-US" dirty="0"/>
              <a:t> </a:t>
            </a:r>
            <a:r>
              <a:rPr lang="en-US" dirty="0" err="1"/>
              <a:t>pagina's</a:t>
            </a:r>
            <a:r>
              <a:rPr lang="en-US" dirty="0"/>
              <a:t> in het </a:t>
            </a:r>
            <a:r>
              <a:rPr lang="en-US" dirty="0" err="1"/>
              <a:t>theorieboek</a:t>
            </a:r>
            <a:r>
              <a:rPr lang="en-US" dirty="0"/>
              <a:t>.
SECTIES GEBRUIKEN IN POWERPOINT
</a:t>
            </a:r>
            <a:r>
              <a:rPr lang="en-US" dirty="0" err="1"/>
              <a:t>Iedere</a:t>
            </a:r>
            <a:r>
              <a:rPr lang="en-US" dirty="0"/>
              <a:t> module </a:t>
            </a:r>
            <a:r>
              <a:rPr lang="en-US" dirty="0" err="1"/>
              <a:t>staat</a:t>
            </a:r>
            <a:r>
              <a:rPr lang="en-US" dirty="0"/>
              <a:t> in </a:t>
            </a:r>
            <a:r>
              <a:rPr lang="en-US" dirty="0" err="1"/>
              <a:t>een</a:t>
            </a:r>
            <a:r>
              <a:rPr lang="en-US" dirty="0"/>
              <a:t> eigen </a:t>
            </a:r>
            <a:r>
              <a:rPr lang="en-US" dirty="0" err="1"/>
              <a:t>sectie</a:t>
            </a:r>
            <a:r>
              <a:rPr lang="en-US" dirty="0"/>
              <a:t> (H1 t/m H14). In de </a:t>
            </a:r>
            <a:r>
              <a:rPr lang="en-US" dirty="0" err="1"/>
              <a:t>miniatuurweergave</a:t>
            </a:r>
            <a:r>
              <a:rPr lang="en-US" dirty="0"/>
              <a:t> </a:t>
            </a:r>
            <a:r>
              <a:rPr lang="en-US" dirty="0" err="1"/>
              <a:t>kun</a:t>
            </a:r>
            <a:r>
              <a:rPr lang="en-US" dirty="0"/>
              <a:t> je </a:t>
            </a:r>
            <a:r>
              <a:rPr lang="en-US" dirty="0" err="1"/>
              <a:t>secties</a:t>
            </a:r>
            <a:r>
              <a:rPr lang="en-US" dirty="0"/>
              <a:t> </a:t>
            </a:r>
            <a:r>
              <a:rPr lang="en-US" dirty="0" err="1"/>
              <a:t>samenvouwen</a:t>
            </a:r>
            <a:r>
              <a:rPr lang="en-US" dirty="0"/>
              <a:t>, </a:t>
            </a:r>
            <a:r>
              <a:rPr lang="en-US" dirty="0" err="1"/>
              <a:t>verplaatsen</a:t>
            </a:r>
            <a:r>
              <a:rPr lang="en-US" dirty="0"/>
              <a:t> of </a:t>
            </a:r>
            <a:r>
              <a:rPr lang="en-US" dirty="0" err="1"/>
              <a:t>verwijderen</a:t>
            </a:r>
            <a:r>
              <a:rPr lang="en-US" dirty="0"/>
              <a:t>. Wil je </a:t>
            </a:r>
            <a:r>
              <a:rPr lang="en-US" dirty="0" err="1"/>
              <a:t>een</a:t>
            </a:r>
            <a:r>
              <a:rPr lang="en-US" dirty="0"/>
              <a:t> module </a:t>
            </a:r>
            <a:r>
              <a:rPr lang="en-US" dirty="0" err="1"/>
              <a:t>niet</a:t>
            </a:r>
            <a:r>
              <a:rPr lang="en-US" dirty="0"/>
              <a:t> </a:t>
            </a:r>
            <a:r>
              <a:rPr lang="en-US" dirty="0" err="1"/>
              <a:t>tonen</a:t>
            </a:r>
            <a:r>
              <a:rPr lang="en-US" dirty="0"/>
              <a:t>? </a:t>
            </a:r>
            <a:r>
              <a:rPr lang="en-US" dirty="0" err="1"/>
              <a:t>Klik</a:t>
            </a:r>
            <a:r>
              <a:rPr lang="en-US" dirty="0"/>
              <a:t> met de </a:t>
            </a:r>
            <a:r>
              <a:rPr lang="en-US" dirty="0" err="1"/>
              <a:t>rechtermuisknop</a:t>
            </a:r>
            <a:r>
              <a:rPr lang="en-US" dirty="0"/>
              <a:t> op de </a:t>
            </a:r>
            <a:r>
              <a:rPr lang="en-US" dirty="0" err="1"/>
              <a:t>dia</a:t>
            </a:r>
            <a:r>
              <a:rPr lang="en-US" dirty="0"/>
              <a:t> </a:t>
            </a:r>
            <a:r>
              <a:rPr lang="en-US" dirty="0" err="1"/>
              <a:t>en</a:t>
            </a:r>
            <a:r>
              <a:rPr lang="en-US" dirty="0"/>
              <a:t> </a:t>
            </a:r>
            <a:r>
              <a:rPr lang="en-US" dirty="0" err="1"/>
              <a:t>kies</a:t>
            </a:r>
            <a:r>
              <a:rPr lang="en-US" dirty="0"/>
              <a:t> 'Dia </a:t>
            </a:r>
            <a:r>
              <a:rPr lang="en-US" dirty="0" err="1"/>
              <a:t>verbergen</a:t>
            </a:r>
            <a:r>
              <a:rPr lang="en-US" dirty="0"/>
              <a:t>'.
VOORBEELDLES
Direct </a:t>
            </a:r>
            <a:r>
              <a:rPr lang="en-US" dirty="0" err="1"/>
              <a:t>na</a:t>
            </a:r>
            <a:r>
              <a:rPr lang="en-US" dirty="0"/>
              <a:t> </a:t>
            </a:r>
            <a:r>
              <a:rPr lang="en-US" dirty="0" err="1"/>
              <a:t>deze</a:t>
            </a:r>
            <a:r>
              <a:rPr lang="en-US" dirty="0"/>
              <a:t> </a:t>
            </a:r>
            <a:r>
              <a:rPr lang="en-US" dirty="0" err="1"/>
              <a:t>dia</a:t>
            </a:r>
            <a:r>
              <a:rPr lang="en-US" dirty="0"/>
              <a:t> </a:t>
            </a:r>
            <a:r>
              <a:rPr lang="en-US" dirty="0" err="1"/>
              <a:t>volgt</a:t>
            </a:r>
            <a:r>
              <a:rPr lang="en-US" dirty="0"/>
              <a:t> de voorbeeldles </a:t>
            </a:r>
            <a:r>
              <a:rPr lang="en-US" dirty="0" err="1"/>
              <a:t>hoofdstuk</a:t>
            </a:r>
            <a:r>
              <a:rPr lang="en-US" dirty="0"/>
              <a:t> 5 </a:t>
            </a:r>
            <a:r>
              <a:rPr lang="en-US" dirty="0" err="1"/>
              <a:t>Ademhaling</a:t>
            </a:r>
            <a:r>
              <a:rPr lang="en-US" dirty="0"/>
              <a:t> (</a:t>
            </a:r>
            <a:r>
              <a:rPr lang="en-US" dirty="0" err="1"/>
              <a:t>dia</a:t>
            </a:r>
            <a:r>
              <a:rPr lang="en-US" dirty="0"/>
              <a:t> 9 t/m 14, eigen </a:t>
            </a:r>
            <a:r>
              <a:rPr lang="en-US" dirty="0" err="1"/>
              <a:t>sectie</a:t>
            </a:r>
            <a:r>
              <a:rPr lang="en-US" dirty="0"/>
              <a:t>). Die </a:t>
            </a:r>
            <a:r>
              <a:rPr lang="en-US" dirty="0" err="1"/>
              <a:t>laat</a:t>
            </a:r>
            <a:r>
              <a:rPr lang="en-US" dirty="0"/>
              <a:t> </a:t>
            </a:r>
            <a:r>
              <a:rPr lang="en-US" dirty="0" err="1"/>
              <a:t>stap</a:t>
            </a:r>
            <a:r>
              <a:rPr lang="en-US" dirty="0"/>
              <a:t> </a:t>
            </a:r>
            <a:r>
              <a:rPr lang="en-US" dirty="0" err="1"/>
              <a:t>voor</a:t>
            </a:r>
            <a:r>
              <a:rPr lang="en-US" dirty="0"/>
              <a:t> </a:t>
            </a:r>
            <a:r>
              <a:rPr lang="en-US" dirty="0" err="1"/>
              <a:t>stap</a:t>
            </a:r>
            <a:r>
              <a:rPr lang="en-US" dirty="0"/>
              <a:t> </a:t>
            </a:r>
            <a:r>
              <a:rPr lang="en-US" dirty="0" err="1"/>
              <a:t>zien</a:t>
            </a:r>
            <a:r>
              <a:rPr lang="en-US" dirty="0"/>
              <a:t> hoe je </a:t>
            </a:r>
            <a:r>
              <a:rPr lang="en-US" dirty="0" err="1"/>
              <a:t>een</a:t>
            </a:r>
            <a:r>
              <a:rPr lang="en-US" dirty="0"/>
              <a:t> module </a:t>
            </a:r>
            <a:r>
              <a:rPr lang="en-US" dirty="0" err="1"/>
              <a:t>uitwerkt</a:t>
            </a:r>
            <a:r>
              <a:rPr lang="en-US" dirty="0"/>
              <a:t> tot </a:t>
            </a:r>
            <a:r>
              <a:rPr lang="en-US" dirty="0" err="1"/>
              <a:t>een</a:t>
            </a:r>
            <a:r>
              <a:rPr lang="en-US" dirty="0"/>
              <a:t> complete les: start, </a:t>
            </a:r>
            <a:r>
              <a:rPr lang="en-US" dirty="0" err="1"/>
              <a:t>herkennen</a:t>
            </a:r>
            <a:r>
              <a:rPr lang="en-US" dirty="0"/>
              <a:t>, </a:t>
            </a:r>
            <a:r>
              <a:rPr lang="en-US" dirty="0" err="1"/>
              <a:t>kiezen</a:t>
            </a:r>
            <a:r>
              <a:rPr lang="en-US" dirty="0"/>
              <a:t> </a:t>
            </a:r>
            <a:r>
              <a:rPr lang="en-US" dirty="0" err="1"/>
              <a:t>en</a:t>
            </a:r>
            <a:r>
              <a:rPr lang="en-US" dirty="0"/>
              <a:t> </a:t>
            </a:r>
            <a:r>
              <a:rPr lang="en-US" dirty="0" err="1"/>
              <a:t>handelen</a:t>
            </a:r>
            <a:r>
              <a:rPr lang="en-US" dirty="0"/>
              <a:t>, </a:t>
            </a:r>
            <a:r>
              <a:rPr lang="en-US" dirty="0" err="1"/>
              <a:t>blijven</a:t>
            </a:r>
            <a:r>
              <a:rPr lang="en-US" dirty="0"/>
              <a:t> </a:t>
            </a:r>
            <a:r>
              <a:rPr lang="en-US" dirty="0" err="1"/>
              <a:t>controleren</a:t>
            </a:r>
            <a:r>
              <a:rPr lang="en-US" dirty="0"/>
              <a:t>, </a:t>
            </a:r>
            <a:r>
              <a:rPr lang="en-US" dirty="0" err="1"/>
              <a:t>en</a:t>
            </a:r>
            <a:r>
              <a:rPr lang="en-US" dirty="0"/>
              <a:t> </a:t>
            </a:r>
            <a:r>
              <a:rPr lang="en-US" dirty="0" err="1"/>
              <a:t>een</a:t>
            </a:r>
            <a:r>
              <a:rPr lang="en-US" dirty="0"/>
              <a:t> casus met </a:t>
            </a:r>
            <a:r>
              <a:rPr lang="en-US" dirty="0" err="1"/>
              <a:t>terugblik</a:t>
            </a:r>
            <a:r>
              <a:rPr lang="en-US" dirty="0"/>
              <a:t> </a:t>
            </a:r>
            <a:r>
              <a:rPr lang="en-US" dirty="0" err="1"/>
              <a:t>en</a:t>
            </a:r>
            <a:r>
              <a:rPr lang="en-US" dirty="0"/>
              <a:t> </a:t>
            </a:r>
            <a:r>
              <a:rPr lang="en-US" dirty="0" err="1"/>
              <a:t>praktijk</a:t>
            </a:r>
            <a:r>
              <a:rPr lang="en-US" dirty="0"/>
              <a:t>. De </a:t>
            </a:r>
            <a:r>
              <a:rPr lang="en-US" dirty="0" err="1"/>
              <a:t>hoofdstukmodules</a:t>
            </a:r>
            <a:r>
              <a:rPr lang="en-US" dirty="0"/>
              <a:t> </a:t>
            </a:r>
            <a:r>
              <a:rPr lang="en-US" dirty="0" err="1"/>
              <a:t>daarna</a:t>
            </a:r>
            <a:r>
              <a:rPr lang="en-US" dirty="0"/>
              <a:t> </a:t>
            </a:r>
            <a:r>
              <a:rPr lang="en-US" dirty="0" err="1"/>
              <a:t>zijn</a:t>
            </a:r>
            <a:r>
              <a:rPr lang="en-US" dirty="0"/>
              <a:t> </a:t>
            </a:r>
            <a:r>
              <a:rPr lang="en-US" dirty="0" err="1"/>
              <a:t>bewust</a:t>
            </a:r>
            <a:r>
              <a:rPr lang="en-US" dirty="0"/>
              <a:t> compact: </a:t>
            </a:r>
            <a:r>
              <a:rPr lang="en-US" dirty="0" err="1"/>
              <a:t>gebruik</a:t>
            </a:r>
            <a:r>
              <a:rPr lang="en-US" dirty="0"/>
              <a:t> </a:t>
            </a:r>
            <a:r>
              <a:rPr lang="en-US" dirty="0" err="1"/>
              <a:t>dezelfde</a:t>
            </a:r>
            <a:r>
              <a:rPr lang="en-US" dirty="0"/>
              <a:t> </a:t>
            </a:r>
            <a:r>
              <a:rPr lang="en-US" dirty="0" err="1"/>
              <a:t>vijf</a:t>
            </a:r>
            <a:r>
              <a:rPr lang="en-US" dirty="0"/>
              <a:t> </a:t>
            </a:r>
            <a:r>
              <a:rPr lang="en-US" dirty="0" err="1"/>
              <a:t>lesstappen</a:t>
            </a:r>
            <a:r>
              <a:rPr lang="en-US" dirty="0"/>
              <a:t> </a:t>
            </a:r>
            <a:r>
              <a:rPr lang="en-US" dirty="0" err="1"/>
              <a:t>en</a:t>
            </a:r>
            <a:r>
              <a:rPr lang="en-US" dirty="0"/>
              <a:t> </a:t>
            </a:r>
            <a:r>
              <a:rPr lang="en-US" dirty="0" err="1"/>
              <a:t>vul</a:t>
            </a:r>
            <a:r>
              <a:rPr lang="en-US" dirty="0"/>
              <a:t> ze met de </a:t>
            </a:r>
            <a:r>
              <a:rPr lang="en-US" dirty="0" err="1"/>
              <a:t>inhoud</a:t>
            </a:r>
            <a:r>
              <a:rPr lang="en-US" dirty="0"/>
              <a:t> van het </a:t>
            </a:r>
            <a:r>
              <a:rPr lang="en-US" dirty="0" err="1"/>
              <a:t>hoofdstuk</a:t>
            </a:r>
            <a:r>
              <a:rPr lang="en-US" dirty="0"/>
              <a:t>.
OVERZICHT VAN DE MODULES
Dia 15 H1 </a:t>
            </a:r>
            <a:r>
              <a:rPr lang="en-US" dirty="0" err="1"/>
              <a:t>Algemene</a:t>
            </a:r>
            <a:r>
              <a:rPr lang="en-US" dirty="0"/>
              <a:t> principes · </a:t>
            </a:r>
            <a:r>
              <a:rPr lang="en-US" dirty="0" err="1"/>
              <a:t>dia</a:t>
            </a:r>
            <a:r>
              <a:rPr lang="en-US" dirty="0"/>
              <a:t> 16 H2 </a:t>
            </a:r>
            <a:r>
              <a:rPr lang="en-US" dirty="0" err="1"/>
              <a:t>Levensbedreigend</a:t>
            </a:r>
            <a:r>
              <a:rPr lang="en-US" dirty="0"/>
              <a:t> </a:t>
            </a:r>
            <a:r>
              <a:rPr lang="en-US" dirty="0" err="1"/>
              <a:t>bloedverlies</a:t>
            </a:r>
            <a:r>
              <a:rPr lang="en-US" dirty="0"/>
              <a:t> · </a:t>
            </a:r>
            <a:r>
              <a:rPr lang="en-US" dirty="0" err="1"/>
              <a:t>dia</a:t>
            </a:r>
            <a:r>
              <a:rPr lang="en-US" dirty="0"/>
              <a:t> 17 H3 </a:t>
            </a:r>
            <a:r>
              <a:rPr lang="en-US" dirty="0" err="1"/>
              <a:t>Circulatiestilstand</a:t>
            </a:r>
            <a:r>
              <a:rPr lang="en-US" dirty="0"/>
              <a:t> · </a:t>
            </a:r>
            <a:r>
              <a:rPr lang="en-US" dirty="0" err="1"/>
              <a:t>dia</a:t>
            </a:r>
            <a:r>
              <a:rPr lang="en-US" dirty="0"/>
              <a:t> 18 H4 </a:t>
            </a:r>
            <a:r>
              <a:rPr lang="en-US" dirty="0" err="1"/>
              <a:t>Luchtwegbelemmering</a:t>
            </a:r>
            <a:r>
              <a:rPr lang="en-US" dirty="0"/>
              <a:t> · </a:t>
            </a:r>
            <a:r>
              <a:rPr lang="en-US" dirty="0" err="1"/>
              <a:t>dia</a:t>
            </a:r>
            <a:r>
              <a:rPr lang="en-US" dirty="0"/>
              <a:t> 19 H5 </a:t>
            </a:r>
            <a:r>
              <a:rPr lang="en-US" dirty="0" err="1"/>
              <a:t>Ademhaling</a:t>
            </a:r>
            <a:r>
              <a:rPr lang="en-US" dirty="0"/>
              <a:t> · </a:t>
            </a:r>
            <a:r>
              <a:rPr lang="en-US" dirty="0" err="1"/>
              <a:t>dia</a:t>
            </a:r>
            <a:r>
              <a:rPr lang="en-US" dirty="0"/>
              <a:t> 20 H6 </a:t>
            </a:r>
            <a:r>
              <a:rPr lang="en-US" dirty="0" err="1"/>
              <a:t>Circulatie</a:t>
            </a:r>
            <a:r>
              <a:rPr lang="en-US" dirty="0"/>
              <a:t> · </a:t>
            </a:r>
            <a:r>
              <a:rPr lang="en-US" dirty="0" err="1"/>
              <a:t>dia</a:t>
            </a:r>
            <a:r>
              <a:rPr lang="en-US" dirty="0"/>
              <a:t> 21 H7 </a:t>
            </a:r>
            <a:r>
              <a:rPr lang="en-US" dirty="0" err="1"/>
              <a:t>Bewustzijn</a:t>
            </a:r>
            <a:r>
              <a:rPr lang="en-US" dirty="0"/>
              <a:t> · </a:t>
            </a:r>
            <a:r>
              <a:rPr lang="en-US" dirty="0" err="1"/>
              <a:t>dia</a:t>
            </a:r>
            <a:r>
              <a:rPr lang="en-US" dirty="0"/>
              <a:t> 22 H8 </a:t>
            </a:r>
            <a:r>
              <a:rPr lang="en-US" dirty="0" err="1"/>
              <a:t>Letsel</a:t>
            </a:r>
            <a:r>
              <a:rPr lang="en-US" dirty="0"/>
              <a:t> door </a:t>
            </a:r>
            <a:r>
              <a:rPr lang="en-US" dirty="0" err="1"/>
              <a:t>temperatuur</a:t>
            </a:r>
            <a:r>
              <a:rPr lang="en-US" dirty="0"/>
              <a:t> · </a:t>
            </a:r>
            <a:r>
              <a:rPr lang="en-US" dirty="0" err="1"/>
              <a:t>dia</a:t>
            </a:r>
            <a:r>
              <a:rPr lang="en-US" dirty="0"/>
              <a:t> 23 H9 </a:t>
            </a:r>
            <a:r>
              <a:rPr lang="en-US" dirty="0" err="1"/>
              <a:t>Letsel</a:t>
            </a:r>
            <a:r>
              <a:rPr lang="en-US" dirty="0"/>
              <a:t> door </a:t>
            </a:r>
            <a:r>
              <a:rPr lang="en-US" dirty="0" err="1"/>
              <a:t>gevaarlijke</a:t>
            </a:r>
            <a:r>
              <a:rPr lang="en-US" dirty="0"/>
              <a:t> </a:t>
            </a:r>
            <a:r>
              <a:rPr lang="en-US" dirty="0" err="1"/>
              <a:t>stoffen</a:t>
            </a:r>
            <a:r>
              <a:rPr lang="en-US" dirty="0"/>
              <a:t> </a:t>
            </a:r>
            <a:r>
              <a:rPr lang="en-US" dirty="0" err="1"/>
              <a:t>en</a:t>
            </a:r>
            <a:r>
              <a:rPr lang="en-US" dirty="0"/>
              <a:t> </a:t>
            </a:r>
            <a:r>
              <a:rPr lang="en-US" dirty="0" err="1"/>
              <a:t>elektriciteit</a:t>
            </a:r>
            <a:r>
              <a:rPr lang="en-US" dirty="0"/>
              <a:t> · </a:t>
            </a:r>
            <a:r>
              <a:rPr lang="en-US" dirty="0" err="1"/>
              <a:t>dia</a:t>
            </a:r>
            <a:r>
              <a:rPr lang="en-US" dirty="0"/>
              <a:t> 24 H10 </a:t>
            </a:r>
            <a:r>
              <a:rPr lang="en-US" dirty="0" err="1"/>
              <a:t>Wonden</a:t>
            </a:r>
            <a:r>
              <a:rPr lang="en-US" dirty="0"/>
              <a:t> · </a:t>
            </a:r>
            <a:r>
              <a:rPr lang="en-US" dirty="0" err="1"/>
              <a:t>dia</a:t>
            </a:r>
            <a:r>
              <a:rPr lang="en-US" dirty="0"/>
              <a:t> 25 H11 </a:t>
            </a:r>
            <a:r>
              <a:rPr lang="en-US" dirty="0" err="1"/>
              <a:t>Letsels</a:t>
            </a:r>
            <a:r>
              <a:rPr lang="en-US" dirty="0"/>
              <a:t> </a:t>
            </a:r>
            <a:r>
              <a:rPr lang="en-US" dirty="0" err="1"/>
              <a:t>aan</a:t>
            </a:r>
            <a:r>
              <a:rPr lang="en-US" dirty="0"/>
              <a:t> </a:t>
            </a:r>
            <a:r>
              <a:rPr lang="en-US" dirty="0" err="1"/>
              <a:t>botten</a:t>
            </a:r>
            <a:r>
              <a:rPr lang="en-US" dirty="0"/>
              <a:t>, </a:t>
            </a:r>
            <a:r>
              <a:rPr lang="en-US" dirty="0" err="1"/>
              <a:t>spieren</a:t>
            </a:r>
            <a:r>
              <a:rPr lang="en-US" dirty="0"/>
              <a:t> </a:t>
            </a:r>
            <a:r>
              <a:rPr lang="en-US" dirty="0" err="1"/>
              <a:t>en</a:t>
            </a:r>
            <a:r>
              <a:rPr lang="en-US" dirty="0"/>
              <a:t> </a:t>
            </a:r>
            <a:r>
              <a:rPr lang="en-US" dirty="0" err="1"/>
              <a:t>gewrichten</a:t>
            </a:r>
            <a:r>
              <a:rPr lang="en-US" dirty="0"/>
              <a:t> · </a:t>
            </a:r>
            <a:r>
              <a:rPr lang="en-US" dirty="0" err="1"/>
              <a:t>dia</a:t>
            </a:r>
            <a:r>
              <a:rPr lang="en-US" dirty="0"/>
              <a:t> 26 H12 </a:t>
            </a:r>
            <a:r>
              <a:rPr lang="en-US" dirty="0" err="1"/>
              <a:t>Aangezichtsletsel</a:t>
            </a:r>
            <a:r>
              <a:rPr lang="en-US" dirty="0"/>
              <a:t> · </a:t>
            </a:r>
            <a:r>
              <a:rPr lang="en-US" dirty="0" err="1"/>
              <a:t>dia</a:t>
            </a:r>
            <a:r>
              <a:rPr lang="en-US" dirty="0"/>
              <a:t> 27 H13 </a:t>
            </a:r>
            <a:r>
              <a:rPr lang="en-US" dirty="0" err="1"/>
              <a:t>Letsel</a:t>
            </a:r>
            <a:r>
              <a:rPr lang="en-US" dirty="0"/>
              <a:t> door contact met </a:t>
            </a:r>
            <a:r>
              <a:rPr lang="en-US" dirty="0" err="1"/>
              <a:t>dieren</a:t>
            </a:r>
            <a:r>
              <a:rPr lang="en-US" dirty="0"/>
              <a:t> of </a:t>
            </a:r>
            <a:r>
              <a:rPr lang="en-US" dirty="0" err="1"/>
              <a:t>planten</a:t>
            </a:r>
            <a:r>
              <a:rPr lang="en-US" dirty="0"/>
              <a:t> · </a:t>
            </a:r>
            <a:r>
              <a:rPr lang="en-US" dirty="0" err="1"/>
              <a:t>dia</a:t>
            </a:r>
            <a:r>
              <a:rPr lang="en-US" dirty="0"/>
              <a:t> 28 H14 </a:t>
            </a:r>
            <a:r>
              <a:rPr lang="en-US" dirty="0" err="1"/>
              <a:t>Ziekteverschijnselen</a:t>
            </a:r>
            <a:r>
              <a:rPr lang="en-US" dirty="0"/>
              <a:t>.
WAAROM HOOFDSTUK 5 ALS VOORBEELD
In </a:t>
            </a:r>
            <a:r>
              <a:rPr lang="en-US" dirty="0" err="1"/>
              <a:t>hoofdstuk</a:t>
            </a:r>
            <a:r>
              <a:rPr lang="en-US" dirty="0"/>
              <a:t> 5 </a:t>
            </a:r>
            <a:r>
              <a:rPr lang="en-US" dirty="0" err="1"/>
              <a:t>Ademhaling</a:t>
            </a:r>
            <a:r>
              <a:rPr lang="en-US" dirty="0"/>
              <a:t> is de hele route </a:t>
            </a:r>
            <a:r>
              <a:rPr lang="en-US" dirty="0" err="1"/>
              <a:t>goed</a:t>
            </a:r>
            <a:r>
              <a:rPr lang="en-US" dirty="0"/>
              <a:t> </a:t>
            </a:r>
            <a:r>
              <a:rPr lang="en-US" dirty="0" err="1"/>
              <a:t>zichtbaar</a:t>
            </a:r>
            <a:r>
              <a:rPr lang="en-US" dirty="0"/>
              <a:t>: </a:t>
            </a:r>
            <a:r>
              <a:rPr lang="en-US" dirty="0" err="1"/>
              <a:t>afwijkende</a:t>
            </a:r>
            <a:r>
              <a:rPr lang="en-US" dirty="0"/>
              <a:t> </a:t>
            </a:r>
            <a:r>
              <a:rPr lang="en-US" dirty="0" err="1"/>
              <a:t>ademhaling</a:t>
            </a:r>
            <a:r>
              <a:rPr lang="en-US" dirty="0"/>
              <a:t> </a:t>
            </a:r>
            <a:r>
              <a:rPr lang="en-US" dirty="0" err="1"/>
              <a:t>herkennen</a:t>
            </a:r>
            <a:r>
              <a:rPr lang="en-US" dirty="0"/>
              <a:t>, </a:t>
            </a:r>
            <a:r>
              <a:rPr lang="en-US" dirty="0" err="1"/>
              <a:t>signalen</a:t>
            </a:r>
            <a:r>
              <a:rPr lang="en-US" dirty="0"/>
              <a:t> </a:t>
            </a:r>
            <a:r>
              <a:rPr lang="en-US" dirty="0" err="1"/>
              <a:t>observeren</a:t>
            </a:r>
            <a:r>
              <a:rPr lang="en-US" dirty="0"/>
              <a:t>, </a:t>
            </a:r>
            <a:r>
              <a:rPr lang="en-US" dirty="0" err="1"/>
              <a:t>beluisteren</a:t>
            </a:r>
            <a:r>
              <a:rPr lang="en-US" dirty="0"/>
              <a:t> </a:t>
            </a:r>
            <a:r>
              <a:rPr lang="en-US" dirty="0" err="1"/>
              <a:t>en</a:t>
            </a:r>
            <a:r>
              <a:rPr lang="en-US" dirty="0"/>
              <a:t> </a:t>
            </a:r>
            <a:r>
              <a:rPr lang="en-US" dirty="0" err="1"/>
              <a:t>uitvragen</a:t>
            </a:r>
            <a:r>
              <a:rPr lang="en-US" dirty="0"/>
              <a:t>, </a:t>
            </a:r>
            <a:r>
              <a:rPr lang="en-US" dirty="0" err="1"/>
              <a:t>alarmsignalen</a:t>
            </a:r>
            <a:r>
              <a:rPr lang="en-US" dirty="0"/>
              <a:t> </a:t>
            </a:r>
            <a:r>
              <a:rPr lang="en-US" dirty="0" err="1"/>
              <a:t>onderscheiden</a:t>
            </a:r>
            <a:r>
              <a:rPr lang="en-US" dirty="0"/>
              <a:t>, </a:t>
            </a:r>
            <a:r>
              <a:rPr lang="en-US" dirty="0" err="1"/>
              <a:t>beslissen</a:t>
            </a:r>
            <a:r>
              <a:rPr lang="en-US" dirty="0"/>
              <a:t> over 112 of </a:t>
            </a:r>
            <a:r>
              <a:rPr lang="en-US" dirty="0" err="1"/>
              <a:t>andere</a:t>
            </a:r>
            <a:r>
              <a:rPr lang="en-US" dirty="0"/>
              <a:t> </a:t>
            </a:r>
            <a:r>
              <a:rPr lang="en-US" dirty="0" err="1"/>
              <a:t>hulp</a:t>
            </a:r>
            <a:r>
              <a:rPr lang="en-US" dirty="0"/>
              <a:t>, de </a:t>
            </a:r>
            <a:r>
              <a:rPr lang="en-US" dirty="0" err="1"/>
              <a:t>ademhaling</a:t>
            </a:r>
            <a:r>
              <a:rPr lang="en-US" dirty="0"/>
              <a:t> </a:t>
            </a:r>
            <a:r>
              <a:rPr lang="en-US" dirty="0" err="1"/>
              <a:t>ondersteunen</a:t>
            </a:r>
            <a:r>
              <a:rPr lang="en-US" dirty="0"/>
              <a:t>, </a:t>
            </a:r>
            <a:r>
              <a:rPr lang="en-US" dirty="0" err="1"/>
              <a:t>blijven</a:t>
            </a:r>
            <a:r>
              <a:rPr lang="en-US" dirty="0"/>
              <a:t> </a:t>
            </a:r>
            <a:r>
              <a:rPr lang="en-US" dirty="0" err="1"/>
              <a:t>controleren</a:t>
            </a:r>
            <a:r>
              <a:rPr lang="en-US" dirty="0"/>
              <a:t> </a:t>
            </a:r>
            <a:r>
              <a:rPr lang="en-US" dirty="0" err="1"/>
              <a:t>en</a:t>
            </a:r>
            <a:r>
              <a:rPr lang="en-US" dirty="0"/>
              <a:t> </a:t>
            </a:r>
            <a:r>
              <a:rPr lang="en-US" dirty="0" err="1"/>
              <a:t>reageren</a:t>
            </a:r>
            <a:r>
              <a:rPr lang="en-US" dirty="0"/>
              <a:t> op </a:t>
            </a:r>
            <a:r>
              <a:rPr lang="en-US" dirty="0" err="1"/>
              <a:t>verslechtering</a:t>
            </a:r>
            <a:r>
              <a:rPr lang="en-US" dirty="0"/>
              <a:t>.</a:t>
            </a:r>
          </a:p>
          <a:p>
            <a:endParaRPr lang="nl-NL" dirty="0"/>
          </a:p>
        </p:txBody>
      </p:sp>
    </p:spTree>
    <p:extLst>
      <p:ext uri="{BB962C8B-B14F-4D97-AF65-F5344CB8AC3E}">
        <p14:creationId xmlns:p14="http://schemas.microsoft.com/office/powerpoint/2010/main" val="1196308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KERN
Deze sectie laat zien hoe je één hoofdstuk uitwerkt tot een complete les. Hoofdstuk 5 Ademhaling is het voorbeeld, omdat hier de hele denk- en handelingsroute zichtbaar is: kijken, luisteren en vragen → herkennen → ernst inschatten → een keuze maken → handelen → blijven controleren → terugkijken.
TWEE LAGEN
- De dia’s 12 t/m 16 zijn bedoeld om in de les te tonen. Ze helpen de cursist kijken, kiezen of handelen. Er staan geen antwoorden op die het denken wegnemen.
- De presentatornotities zijn voor jou. Per dia staat erin: wat je doet, wat de cursist doet, wanneer je doorgaat, hoe je laat </a:t>
            </a:r>
            <a:r>
              <a:rPr lang="nl-NL" noProof="0" dirty="0" err="1"/>
              <a:t>herbeoordelen</a:t>
            </a:r>
            <a:r>
              <a:rPr lang="nl-NL" noProof="0" dirty="0"/>
              <a:t>, verwachte antwoorden, valkuilen en de koppeling met de toetsdoelen.
DE VIJF LESSTAPPEN
1. Start — beginsituatie en leerdoelen (dia 10).
2. Herkennen — kijken, luisteren en vragen (dia 11).
3. Kiezen en handelen — alarmsignalen, hulpniveau en eigen handelen (dia 12).
4. Blijven controleren — opnieuw beoordelen en bijsturen (dia 13).
5. Casus, terugblik en praktijk — een oplopende casus in drie rondes, afsluiten met de Terugblik en de brug naar de praktijk (dia 14).
DOORGAAN NAAR DE VOLGENDE STAP
De kolom 'Door naar de volgende stap als' is geen tijdsplanning maar een kwaliteitscriterium. Ga pas door als de groep het criterium haalt. Haalt een deel van de groep het niet? Ga dan in stap 5 bij die cursisten extra na of ze de stap wél zetten.
GEBRUIK VOOR ANDERE HOOFDSTUKKEN
Gebruik dezelfde vijf stappen. Vervang de beginsituatie ('Stel je voor …'), de signalen ('Waar let je op?'), de alarmsignalen, de hulpniveaus en handelingen ('Wat doe je?') en de controlepunten ('Blijf de vitale functies controleren') door die van het hoofdstuk. Niet elk hoofdstuk heeft een verslechteringsmoment; stap 4 is dan korter.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LESSTAP 1 · START
DOEL
De cursist stapt de situatie in, weet wat hij of zij gaat leren en haalt de algemene principes uit hoofdstuk 1 op. Activeren, niet opnieuw uitleggen.
WAT JE DOET
- Lees ‘Stel je voor …’ hardop voor, of laat een cursist het voorlezen. Het kind uit deze opening komt terug in de casus van lesstap 5.
- Stel de eerste vraag. Laat iedereen eerst zelf een antwoord bedenken of opschrijven (ongeveer een halve minuut) en laat daarna een paar cursisten antwoorden.
- Geef nog geen oplossing voor de ademhaling. Noteer de antwoorden zichtbaar, zodat je er in lesstap 5 op terug kunt komen.
- Benoem daarna de drie leerdoelen. Zeg erbij dat de oorzaak (astma, allergische reactie, gebroken rib) er niet toe doet: "Je hoeft niet te weten wat het kind heeft. Je moet weten hoe ernstig het is en wat je doet."
WAT DE CURSIST DOET
Luistert, bedenkt een eigen eerste inschatting en zegt wat hij of zij ziet en als eerste zou doen.
VERWACHTE ANTWOORDEN OP DE EERSTE VRAAG
Uit de algemene principes (hoofdstuk 1): let op gevaar en zorg voor veiligheid; blijf rustig en stel de persoon gerust; benader het kind in het gezichtsveld, stel je voor en vraag wat er is gebeurd; let meteen op de vitale functies (ademhaling, circulatie, bewustzijn). Iemand kan ook noemen: omstanders een taak geven.
DOOR NAAR LESSTAP 2 ALS
Iedere cursist een eerste inschatting heeft gegeven en de leerdoelen helder zijn. Het hoeft nog niet juist te zijn: het gaat erom dat de cursist een beginpunt heeft waarop je later kunt terugkijken.
VALKUIL
Direct uitleggen wat astma is of welke handelingen er zijn. Dat neemt het denkwerk weg van lesstap 2 en 3.
KOPPELING
- Theorieboek p. 51 (Stel je voor …, leerdoelen, Vergeet de algemene principes niet).
- Toetsdoelen: 2.1 (actief kijken naar gevaar), 3.2 en 3.3 (rustig contact, vragen wat er is gebeurd), 6.1 (situatie analyseren).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LESSTAP 2 · HERKENNEN
DOEL
De cursist leert afwijkende ademhaling herkennen door te kijken, te luisteren en te vragen. Het boek beschrijft een normale ademhaling als: de borstkas gaat rustig op en neer, in- en uitademen maken geen geluid en het ademhalen gaat vanzelf (p. 52). Alles wat daarvan afwijkt, is een signaal.
WAT JE DOET
- Speel het kind uit ‘Stel je voor …’ na, of beschrijf het: snel en hoorbaar ademen, voorovergebogen zitten, korte zinnen.
- Verdeel de groep in drie delen: kijken, luisteren en vragen. Ieder deel verzamelt signalen vanuit zijn eigen invalshoek. Laat de vragers de vragen ook echt aan jou stellen; antwoord als het kind (bijvoorbeeld: "Ja, ik heb astma. Mijn puffer zit in mijn tas.").
- Zet de signalen per kolom op het bord.
- Toon de dia pas daarna, om te vergelijken: welke signalen hebben we gemist?
WAT DE CURSIST DOET
Observeert, luistert, stelt de vragen uit het boek en benoemt signalen. Vergelijkt daarna zijn of haar eigen lijst met de dia.
OBSERVATIEVRAGEN VOOR JOU
- Beschrijft de cursist wat hij of zij waarneemt, of springt hij of zij naar een oorzaak ("dat is astma")? Stuur terug: "Wat zie je precies?"
- Stelt de cursist ook de vraag naar medicijnen? Die is nodig voor de keuze in lesstap 3.
- Let de cursist op de houding? Vaak neemt iemand zelf een houding aan die het ademhalen makkelijker maakt (p. 52).
DOOR NAAR LESSTAP 3 ALS
Bij kijken, luisteren én vragen minstens één signaal is genoemd, en de groep het verschil ziet tussen wat je waarneemt en wat je uitvraagt.
VALKUIL
Al tijdens het verzamelen gaan beslissen ("Bel 112!"). Parkeer de keuze: "Goed, onthoud dat. Welke signalen onderbouwen dat?" Zo blijft het onderscheid tussen herkennen en kiezen zichtbaar.
KOPPELING
- Theorieboek p. 52 (Hoe herken je problemen met de ademhaling? en Waar let je op?).
- Toetsdoelen: 6.4 (herkent signalen van problemen met luchtweg, ademhaling of circulatie), 3.3 (vraagt wat er is gebeurd en hoe de hulpbehoevende zich voelt).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LESSTAP 3 · KIEZEN EN HANDELEN
DOEL
De cursist onderscheidt alarmsignalen, kiest het passende hulpniveau en weet wat hij of zij zelf doet om de ademhaling te ondersteunen. Hulp inschakelen en zelf handelen zijn twee aparte vragen die samenhangen: wat je ziet bepaalt wie je belt. Laat zo mogelijk een omstander bellen terwijl je zelf handelt.
WAT JE DOET
- Laat de cursist bij de signalen uit lesstap 2 aanwijzen welke alarmsignalen zijn. Alarmsignalen blijven de rest van de les zichtbaar (op het bord of op de dia).
- Werk met een beslisroute in het lokaal: wijs drie plekken aan voor direct 112, spoedcontact en contact met de huisarts. Noem een variant van de situatie; cursisten kiezen een plek en onderbouwen hun keuze met één signaal.
- Varianten die je kunt gebruiken (uit p. 53):
  • "Het kind kan nog maar drie woorden achter elkaar zeggen." → spoedcontact.
  • "De puffer zit niet in de tas." → spoedcontact (longziekte, medicijnen er niet).
  • "De lippen worden blauw." → direct 112.
  • "Het kind reageert trager en ademt zwaar." → direct 112 (niet alert én moeite met ademhalen).
  • "Het kind voelt zich beter, maar ademen doet nog pijn." → contact met de huisarts.
- Laat daarna in tweetallen de eigen handelingen doen: de een is benauwd, de ander ondersteunt en benoemt wat hij of zij doet.
WAT DE CURSIST DOET
Kiest een hulpniveau, onderbouwt dat met een signaal en voert de ondersteunende handelingen uit.
DOOR NAAR LESSTAP 4 ALS
De cursist zijn of haar keuze kan onderbouwen met een signaal, niet alleen het hulpniveau kan noemen. Vraag steeds: "Welk signaal laat je dit kiezen?"
VALKUILEN EN MISVERSTANDEN
- Een benauwde persoon laten liggen. Platliggen maakt benauwdheid erger (p. 54).
- Medicatie geven die niet van de persoon zelf is. Alleen eigen medicatie aangeven.
- Bij twijfel tussen paniek en een lichamelijke oorzaak uitgaan van paniek. Het boek zegt: ga uit van een lichamelijk probleem en schakel professionele hulp in (p. 56).
- Bij een paniekaanval in een zak laten ademen: dit helpt niet en kan gevaarlijk zijn (p. 56).
ANDERE ONDERWERPEN IN HET HOOFDSTUK
Dezelfde keuzevraag geldt voor de andere onderwerpen, met eigen accenten:
- Paniekaanval met snelle ademhaling: eerst alarmsignalen uitsluiten; rustiger ademen, 3 seconden in door de neus en 6 seconden uit door de mond (p. 55).
- Inhalatieletsel: eerst je eigen veiligheid; direct 112 bij een vermoeden; klachten kunnen later ontstaan (p. 57).
- Bloed ophoesten: de keuze hangt af van de hoeveelheid (meer dan een koffiekopje → 112; ongeveer een lepel met klachten → spoedcontact) (p. 58).
- Ingehouden adem: begint altijd met 112 bellen (p. 59).
- Doordringend borstletsel: direct 112, voorwerp laten zitten, nooit luchtdicht afdekken (p. 60–61).
TOETSDOELEN (toetsmatrijs)
- Toetsdoelen: 15B.1 (signalen van ernstige benauwdheid), 7.1 en 7.5 (112 en spoedcontact huisarts), 9.2 (houding waarbij beter ademen), 8.2 (omstander een concrete opdracht geven).</a:t>
            </a:r>
          </a:p>
          <a:p>
            <a:endParaRPr lang="nl-NL" noProof="0" dirty="0"/>
          </a:p>
          <a:p>
            <a:r>
              <a:rPr lang="nl-NL" noProof="0" dirty="0"/>
              <a:t>LEESBAARHEID</a:t>
            </a:r>
            <a:br>
              <a:rPr lang="nl-NL" noProof="0" dirty="0"/>
            </a:br>
            <a:r>
              <a:rPr lang="nl-NL" noProof="0" dirty="0"/>
              <a:t>Deze dia bevat veel informatie. Wanneer de dia klassikaal wordt geprojecteerd, kan de inhoud worden gesplitst in twee dia’s:</a:t>
            </a:r>
          </a:p>
          <a:p>
            <a:pPr lvl="0"/>
            <a:r>
              <a:rPr lang="nl-NL" noProof="0" dirty="0"/>
              <a:t>- Alarmsignalen en hulpniveau kiezen </a:t>
            </a:r>
          </a:p>
          <a:p>
            <a:pPr lvl="0"/>
            <a:r>
              <a:rPr lang="nl-NL" noProof="0" dirty="0"/>
              <a:t>- Wat doe je zelf?</a:t>
            </a:r>
            <a:br>
              <a:rPr lang="nl-NL" noProof="0" dirty="0"/>
            </a:br>
            <a:r>
              <a:rPr lang="nl-NL" noProof="0" dirty="0"/>
              <a:t>De huidige versie werkt als overzichts- en naslagdia.</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LESSTAP 4 · BLIJVEN CONTROLEREN
DOEL
De cursist leert dat controleren doorloopt vóór, tijdens en na iedere handeling, zolang hij of zij eerste hulp verleent. Als de situatie verandert, begint de route opnieuw: kijken, ernst inschatten, opnieuw kiezen.
WAT JE DOET
- Ga verder met de tweetallen uit lesstap 3. Terwijl de cursist ondersteunt, verander je één signaal. Kondig het kort aan: "Let op: de lippen worden blauw."
- Laat de cursist hardop drie dingen zeggen, in deze volgorde:
  1. Wat is er veranderd? (waarneming)
  2. Is het beter, gelijk of slechter? (beoordeling)
  3. Wat doe ik nu anders? (keuze en handeling)
- Wissel de rollen en gebruik steeds een ander signaal. Voorbeelden: "Het kind praat weer in hele zinnen" (beter), "Het blijft even benauwd en ademen doet pijn" (gelijk), "Het kind reageert nauwelijks nog" (slechter).
- Eindig minstens één keer met de situatie waarin de persoon bewusteloos raakt en niet normaal ademt: de cursist moet dan overschakelen naar 112, AED en reanimeren (hoofdstuk 3, p. 34).
WAT DE CURSIST DOET
Blijft kijken en luisteren tijdens het handelen, benoemt de verandering, beoordeelt opnieuw en past de hulp aan.
OPNIEUW BEOORDELEN
Het </a:t>
            </a:r>
            <a:r>
              <a:rPr lang="nl-NL" noProof="0" dirty="0" err="1"/>
              <a:t>herbeoordelen</a:t>
            </a:r>
            <a:r>
              <a:rPr lang="nl-NL" noProof="0" dirty="0"/>
              <a:t> is dezelfde route als in lesstap 2 en 3, maar sneller. Maak dat zichtbaar: wijs bij iedere verandering terug naar de dia van lesstap 2 (signalen) en lesstap 3 (hulpniveau). Een eerdere keuze is niet fout als de situatie later verandert; de nieuwe keuze moet passen bij de nieuwe signalen.
DOOR NAAR LESSTAP 5 ALS
De cursist eerst de verandering benoemt en pas daarna de handeling aanpast. Handelt een cursist direct zonder te benoemen wat er veranderde? Vraag: "Wat zag je waardoor je dit doet?"
VALKUILEN
- Controleren zien als een eenmalige stap aan het begin.
- Stoppen met controleren als 112 is gebeld. Blijf controleren tot de professionele hulpverleners het overnemen.
- Een verbetering als eindpunt zien. Ook dan blijf je controleren.
KOPPELING
- Theorieboek p. 54, 56 en 61 (Blijf de vitale functies controleren, Let op).
- Praktijk: overschakelen naar reanimeren bij bewusteloosheid zonder normale ademhaling.
- Toetsdoelen: 6.2 en 6.3 (bewustzijn en ademhaling controleren), 7.1 (112 bij levensbedreigende situatie), 12.1 en 12.2 (circulatiestilstand herkennen, 112 en AED).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LESSTAP 5 · CASUS, TERUGBLIK EN PRAKTIJK
DOEL
De cursist past alles in samenhang toe: herkennen, hulpniveau kiezen, zelf handelen, blijven controleren en opschalen als de situatie verslechtert. Daarna kijkt de cursist terug en oefent hij of zij de handelingen in de praktijk.
WERKVORM: CASUS IN DRIE RONDES
Werk in drietallen: één cursist speelt het kind, één verleent hulp, één observeert met de vraag van de dia ("wat zie je, hoe ernstig is het, wie bel je, wat doe je, waar blijf je op letten?"). Jij kondigt de rondes aan. Wissel na de casus van rol, zodat iedere cursist één keer hulp verleent.
VERWACHTE KEUZES PER RONDE
- Ronde 1: het kind is alert, heeft een normale huidskleur en spreekt in zinnen van meer dan vijf woorden. Er is (nog) geen alarmsignaal. Ondersteunen: rust, iets voorover zitten, strakke kleding los, frisse lucht, eigen inhalatiemedicatie aangeven. Blijven controleren. Worden de klachten niet beter of doet ademen pijn? Dan contact met de huisarts of huisartsenpost.
- Ronde 2: geen vijf woorden achter elkaar en de eigen medicatie helpt niet. Spoedcontact met de huisarts of huisartsenpost. Blijven ondersteunen en controleren.
- Ronde 3: blauwe lippen en nauwelijks reageren (niet alert én moeite met ademhalen). Opschalen: direct 112, laat zo mogelijk een omstander bellen. Blijf controleren. Raakt het kind bewusteloos en ademt het niet normaal? 112, AED, reanimeren (kind: eerst 5 beademingen, p. 40).
WAT JE DOET
- Kondig iedere ronde aan en laat de observator na elke ronde kort terugkoppelen: wat zag de hulpverlener, wie belde hij of zij, wanneer, en wat deed hij of zij zelf?
- Kiest een cursist verkeerd (bijvoorbeeld het kind laten liggen, of in ronde 3 alleen de huisarts bellen)? Stop kort, laat de groep het signaal benoemen dat gemist werd, verwijs naar het theorieboek en speel de ronde opnieuw. Een verkeerde keuze is een leermoment, geen eindpunt.
WAT DE CURSIST DOET
Doorloopt de hele route onder oplopende ernst, beoordeelt bij iedere verandering opnieuw, en licht zijn of haar keuzes toe.
AFSLUITEN MET DE TERUGBLIK
Stel de drie Terugblik-vragen van p. 61 aan de groep. Laat cursisten antwoorden vanuit wat ze in de casus deden, niet vanuit de tekst. Kom terug op de antwoorden op de eerste vraag uit lesstap 1: wat zou je nu anders doen? Sluit af met 'Belangrijk om te onthouden' (p. 61):
- Laat een benauwde persoon rechtop of in halfzittende houding zitten.
- Bepaal welke hulp nodig is en schakel op tijd professionele hulp in.
- Blijf iemand met ademhalingsproblemen goed controleren.
BRUG NAAR DE PRAKTIJK
Hoofdstuk 5 heeft geen blok 'Zorg dat je deze handelingen kent'. 
DE LES IS KLAAR ALS
Iedere cursist de route één keer volledig heeft doorlopen als hulpverlener, en de Terugblik-vragen vanuit eigen ervaring kan beantwoorden.
KOPPELING
- Toetsdoelen: 15B.1, 9.2, 7.1, 7.5, 6.3, 8.2, en bij opschalen 12.1–12.2 en 13.1–13.2.</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Hoofdstuk 1 is de basis onder alle andere hoofdstukken. Vanaf hoofdstuk 2 komt het terug in het blok 'Vergeet de algemene principes niet'. Behandel dit hoofdstuk daarom niet als losse theorie, maar als de vaste start van iedere casus: veiligheid, benaderen, vitale functies, prioriteren, hulp inschakelen, houding.
MOGELIJKE MISVERSTANDEN
- "Ik moet eerst weten wat iemand mankeert." Nee: je handelt op basis van wat je ziet, hoort en merkt. Een eerstehulpverlener stelt geen medische diagnose (p. 6).
- "Een bewusteloze leg je altijd in de stabiele zijligging." Nee: bij normale ademhaling laat je iemand op de rug liggen en houd je de luchtweg open. De stabiele zijligging alleen in de situaties op p. 20.
- "Iemand kan de tong inslikken." Dat kan niet. De tong kan wel naar achteren zakken; je opent de luchtweg met de hoofdkantel-kinliftmethode.
- "112 is alleen voor de ambulance." 112 is er ook voor politie en brandweer, bijvoorbeeld bij een onveilige situatie.
VRAAG AAN DE CURSIST
"Je komt aan bij een ongeval. Wat doe je in de eerste tien seconden, nog vóór je de persoon aanraakt?"
OBSERVEER
- Kijkt de cursist eerst naar gevaar voordat hij of zij dichterbij komt?
- Benadert de cursist in het gezichtsveld, stelt zich voor en vraagt wat er is gebeurd?
- Geeft de cursist omstanders een concrete opdracht?
- Kiest de cursist bewust tussen 112, spoedcontact met de huisarts, contact met de huisarts of geen hulp?
OEFENING OF CASUS
Omstanderscasus: een fietser ligt op straat, er staan mensen te kijken. Laat twee of drie cursisten omstander spelen. De cursist benadert, verdeelt taken, belt 112 op luidspreker en beslist over de houding. Variatie: de persoon moet braken, of ligt op de buik en reageert niet.
KOPPELING
- Praktijk: Rautekgreep, snel op de zij draaien, van buik naar rug draaien, stabiele zijligging ('Zorg dat je deze handelingen kent', p. 24).
TOETSDOELEN (toetsmatrijs)
Competenties 1 t/m 9 raken dit hoofdstuk. Let vooral op 2.1–2.6 (veiligheid), 3.1–3.4 (benaderen), 6.1–6.5 en 6.7 (systematisch beoordelen en prioriteren), 7.1–7.6 (hulp inschakelen), 8.1–8.6 (samenwerken) en 9.1–9.6 (houding). Praktijk: 5.2, 5.3, 9.4, 9.5.
VEILIGHEIDSGRENZEN
- Ga alleen helpen als dat veilig kan. Blijft de situatie onveilig? Houd afstand en bel direct 112.
- Verplaats iemand alleen als dat nodig is om veilig eerste hulp te verlenen. Rautekgreep uit een auto alleen bij direct gevaar of een levensbedreigende situatie.
- Geen medicijnen of zuurstof geven (p. 6).
THEORIEBOEK: p. 9–24 · Inleiding p. 6–8</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Snelheid en eenvoud. De eerste handeling is altijd: direct stevige druk, met wat er is. Tegelijk 112. Pas daarna komen verbandmiddelen.
MOGELIJKE MISVERSTANDEN
- "Eerst een verbanddoos zoeken." Nee: druk direct met een schoon stuk textiel, desnoods een kledingstuk (p. 27).
- "Even loslaten om te kijken of het stopt." Nee: blijf ten minste drie minuten druk geven en controleer daarna.
- "Een tourniquet kan altijd." Niet bij een kind jonger dan 2 jaar: dan alleen druk en eventueel opstoppen (p. 30).
- "Een tourniquet leg je op het gewricht." Nooit op een gewricht, maar 5 tot 8 cm boven de bloeding (p. 29).
VRAAG AAN DE CURSIST
"Je hebt geen verbanddoos. Wat gebruik je, en hoe krijg je genoeg druk?"
OBSERVEER
- Begint de cursist binnen enkele seconden met druk?
- Wordt 112 tegelijk gebeld, of door een omstander?
- Laat de cursist de persoon zitten of liggen zonder inspanning?
- Houdt de cursist drie minuten vol en controleert hij of zij daarna bewust?
OEFENING OF CASUS
Casus uit 'Stel je voor …': iemand valt door een glazen deur, diepe wond in de arm. Tweetallen: één geeft druk, de ander belt 112 op luidspreker en speelt daarna de meldkamer. Na drie minuten kiest het duo hardop: wonddrukverband of blijven drukken? Variatie: bloeding in de lies (hemostatisch gaas) of meerdere slachtoffers (tourniquet zo hoog mogelijk).
KOPPELING
- Praktijk: wonddrukverband, traumazwachtel, tourniquet, hemostatisch gaas (p. 31).
TOETSDOELEN (toetsmatrijs)
11.1 herkent levensbedreigend bloedverlies (T) · 11.2 geeft direct stevige druk (C) · 11.3 stopt zo nodig op (P) · 11.4 controleert na enkele minuten (C) · 11.5 legt wonddrukverband aan (P) · 11.6 blijft druk geven tot professionele hulp het overneemt (T). Ook 9.3 (laten liggen zonder inspanning) en 2.4 (handschoenen).
VEILIGHEIDSGRENZEN
- Gebruik handschoenen als die er zijn, maar laat het zoeken ernaar de druk niet vertragen.
- Blijf druk geven tot een professionele hulpverlener zegt dat het niet meer hoeft.
- Bij een verband over hemostatisch gaas: zwachtel de verpakking mee (p. 31).
THEORIEBOEK: p. 25–31 · overzicht bloedverlies p. 99</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Snel herkennen en snel starten. De cursist hoeft niet te weten wat de oorzaak is (p. 32). Twijfel over de ademhaling is een reden om te starten, niet om te wachten.
MOGELIJKE MISVERSTANDEN
- "Hij ademt nog, want er is beweging." Trage, happende of onregelmatige adembewegingen (</a:t>
            </a:r>
            <a:r>
              <a:rPr lang="nl-NL" noProof="0" dirty="0" err="1"/>
              <a:t>agonale</a:t>
            </a:r>
            <a:r>
              <a:rPr lang="nl-NL" noProof="0" dirty="0"/>
              <a:t> ademhaling) zijn geen normale ademhaling (p. 33).
- "Na een schok wacht ik op de AED." Nee: ga direct verder met </a:t>
            </a:r>
            <a:r>
              <a:rPr lang="nl-NL" noProof="0" dirty="0" err="1"/>
              <a:t>borstcompressies</a:t>
            </a:r>
            <a:r>
              <a:rPr lang="nl-NL" noProof="0" dirty="0"/>
              <a:t>, ook na 'geen schok' (p. 35).
- "Bij een kind doe je hetzelfde als bij een volwassene." Nee: eerst 5 beademingen, daarna 15:2. Ziet het kind eruit als een volwassene? Volg dan de richtlijn voor volwassenen (p. 40).
- "Alleen met een kind: eerst de AED halen." Nee: bij een kind start je direct en ga je NIET weg om een AED te halen (p. 42). Bij een volwassene haal je de AED wel eerst als die binnen één minuut beschikbaar is (p. 34).
VRAAG AAN DE CURSIST
"Je twijfelt of de persoon normaal ademt. Wat doe je, en waarom?"
OBSERVEER
- Controle bewustzijn: schudden aan de schouders en luid vragen.
- Taakverdeling: 112 en AED door een omstander, telefoon op luidspreker.
- Ademhaling beoordelen: maximaal tien seconden kijken, luisteren, voelen.
- Kwaliteit: diepte 5–6 cm, tempo 100–120, volledige </a:t>
            </a:r>
            <a:r>
              <a:rPr lang="nl-NL" noProof="0" dirty="0" err="1"/>
              <a:t>terugvering</a:t>
            </a:r>
            <a:r>
              <a:rPr lang="nl-NL" noProof="0" dirty="0"/>
              <a:t>, onderbreking maximaal 5 seconden.
- Wisselen na twee minuten bij twee hulpverleners.
OEFENING OF CASUS
Casus uit 'Stel je voor …': iemand valt in de sportschool, reageert niet en maakt trage happende adembewegingen. Varieer de omstandigheden per ronde: alleen of met omstander, AED binnen één minuut of niet, volwassene, kind of baby, drenkeling. Laat de cursist bij elke keuze kort zeggen waarom.
KOPPELING
- Praktijk: de handelingen in 'Zorg dat je deze handelingen kent' (p. 43).
TOETSDOELEN (toetsmatrijs)
Volwassene 12.1–12.7, baby en kind 13.1–13.7. De praktijkindicatoren (12.3–12.6, 13.3–13.7) vallen volgens de toetsmatrijs in het deel waar de praktijktoets zich op concentreert.
VEILIGHEIDSGRENZEN
- Raak de persoon en de draden niet aan tijdens analyse en schok.
- Stop alleen bij de vier redenen op p. 38 (ook: aanwijzing van de eigen huisarts, p. 39).
- Geen mond-op-mondbeademing bij vergiftiging met bepaalde stoffen (zie hoofdstuk 9, p. 92). Kun of wil je niet beademen? Geef ononderbroken </a:t>
            </a:r>
            <a:r>
              <a:rPr lang="nl-NL" noProof="0" dirty="0" err="1"/>
              <a:t>borstcompressies</a:t>
            </a:r>
            <a:r>
              <a:rPr lang="nl-NL" noProof="0" dirty="0"/>
              <a:t>.
THEORIEBOEK: p. 32–43</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Het onderscheid effectief / niet-effectief hoesten is de beslissing waar alles om draait. Bij effectief hoesten doe je bewust níets anders dan aanmoedigen.
MOGELIJKE MISVERSTANDEN
- "Bij verslikken geef je meteen klappen op de rug." Nee: hoest iemand effectief, moedig dan alleen aan (p. 46).
- "Met je vinger in de mond zoeken." Alleen een voorwerp verwijderen dat je ziet en waar je met je vingers bij kunt (p. 46).
- "Bij een zwangere vrouw buikstoten." Nee: bij een grote buikomvang geef je borststoten (p. 47).
- "Buikstoten bij een baby." Nee: bij een baby </a:t>
            </a:r>
            <a:r>
              <a:rPr lang="nl-NL" noProof="0" dirty="0" err="1"/>
              <a:t>rugslagen</a:t>
            </a:r>
            <a:r>
              <a:rPr lang="nl-NL" noProof="0" dirty="0"/>
              <a:t> en borststoten (p. 49).
VRAAG AAN DE CURSIST
"Waaraan hoor je dat iemand nog effectief hoest?"
OBSERVEER
- Beoordeelt de cursist eerst de hoest voordat hij of zij handelt?
- Houding bij </a:t>
            </a:r>
            <a:r>
              <a:rPr lang="nl-NL" noProof="0" dirty="0" err="1"/>
              <a:t>rugslagen</a:t>
            </a:r>
            <a:r>
              <a:rPr lang="nl-NL" noProof="0" dirty="0"/>
              <a:t>: persoon iets voorover, borstkas ondersteund.
- Handpositie bij buikstoten: bovenste deel van de buik, onder de ribben.
- Controleert de cursist tussen de stoten of de blokkade is verholpen?
- Schakelt de cursist direct over naar reanimeren bij bewusteloosheid?
OEFENING OF CASUS
Casus uit 'Stel je voor …': een vrouw in een restaurant maakt hoestbewegingen zonder geluid. Start met hoestherkenning: speel verschillende hoesten voor en laat de groep kiezen. Daarna praktijk op de pop: volwassene, kind vanaf 1 jaar (knielend), baby.
KOPPELING
- Praktijk: de drie handelingen op p. 50.
TOETSDOELEN (toetsmatrijs)
14.1 effectieve hoest herkennen en aanmoedigen (C) · 14.2 niet-effectieve hoest herkennen · 14.3 5 </a:t>
            </a:r>
            <a:r>
              <a:rPr lang="nl-NL" noProof="0" dirty="0" err="1"/>
              <a:t>rugslagen</a:t>
            </a:r>
            <a:r>
              <a:rPr lang="nl-NL" noProof="0" dirty="0"/>
              <a:t> en 5 buikstoten · 14.4 borststoten bij grote buikomvang (T) · 14.5 baby (P) · 14.6 bij bewustzijnsverlies rugligging en reanimeren (C).
VEILIGHEIDSGRENZEN
- Oefen buikstoten en </a:t>
            </a:r>
            <a:r>
              <a:rPr lang="nl-NL" noProof="0" dirty="0" err="1"/>
              <a:t>rugslagen</a:t>
            </a:r>
            <a:r>
              <a:rPr lang="nl-NL" noProof="0" dirty="0"/>
              <a:t> niet met kracht op medecursisten; gebruik een pop of voer de beweging alleen aan.
- Heeft buik- of borststoten geholpen? Laat de persoon contact opnemen met de huisarts of huisartsenpost (p. 48).
THEORIEBOEK: p. 44–50</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Dit hoofdstuk is volledig uitgewerkt in de voorbeeldles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Gebruik deze module als samenvatting of voor een korte herhaling.
KERN
Dit hoofdstuk laat de hele denk- en handelingsroute zien. De cursist hoeft de oorzaak niet te weten (astma, allergie, gebroken rib): het gaat om goed observeren, de ernst inschatten, de juiste hulp inschakelen, ondersteunen en blijven controleren (p. 51).
Werk de route expliciet uit:
1. Kijken, luisteren en vragen (p. 52): beweegt de borstkas mee, snel of langzaam, diep of oppervlakkig, onrustig of angstig? Hoor je piepen, heesheid, hijgen, snurken of rochelen? Vraag: doet ademen pijn, heb je COPD of astma, waar zijn je medicijnen?
2. Herkennen en ernst inschatten: de alarmsignalen op p. 53 (geen hele zinnen, zichtbare moeite, hoorbaar zware ademhaling, blauwe of paarse lippen of gezicht, niet alert, kwijlen met koorts, doordringende borstwond, voorwerp in de borst).
3. Beslissen (p. 53): direct 112 bij hevige benauwdheid, of als de persoon niet alert is én moeite heeft met ademen, of bij blauwe of paarse lippen of gezicht. Spoedcontact huisarts of huisartsenpost als de persoon geen 5 woorden achter elkaar kan zeggen, even stopt met ademen, of een longziekte heeft en de medicijnen er niet zijn of niet helpen.
4. Handelen (p. 54): rust en ruimte, iets voorover zitten met de </a:t>
            </a:r>
            <a:r>
              <a:rPr lang="nl-NL" noProof="0" dirty="0" err="1"/>
              <a:t>ellebogen</a:t>
            </a:r>
            <a:r>
              <a:rPr lang="nl-NL" noProof="0" dirty="0"/>
              <a:t> op de knieën (of de houding die de persoon zelf wil), strakke kleding los, frisse lucht, eigen inhalatiemedicatie aangeven. Platliggen maakt benauwdheid erger.
5. Blijf de vitale functies controleren (p. 54): wordt de ademhaling rustiger of moeilijker, kan de persoon nog praten, kleuren lippen of gezicht, hoe alert is de persoon?
6. Reageren op verslechtering: gaan de vitale functies achteruit, bel 112. Bewusteloos en niet of niet normaal ademen: 112, AED, reanimeren (p. 54).
7. Terugkijken: de drie Terugblik-vragen op p. 61.
MOGELIJKE MISVERSTANDEN
- "Snel ademen is hyperventilatie, dus paniek." Hyperventilatie beschrijft alleen de manier van ademen, niet de oorzaak. Twijfel je? Ga uit van een lichamelijk probleem (p. 55–56).
- "Laat iemand in een zakje ademen." Nee: dit helpt niet en kan gevaarlijk zijn (p. 56).
- "Laat een benauwde persoon liggen." Nee: platliggen maakt benauwdheid erger (p. 54).
- "Ik kan medicijnen geven." Alleen eigen medicatie van de persoon aangeven (p. 54).
- "Inhalatieletsel: klachten zijn er meteen." Klachten kunnen later ontstaan of erger worden; bel direct 112 bij een vermoeden (p. 57).
VRAAG AAN DE CURSIST
"Het kind zegt: 'Ik krijg geen lucht.' Wat zie, hoor en vraag je, voordat je beslist wie je belt?"
Vervolgvraag: "Wat moet er veranderen voordat je van de huisarts naar 112 gaat?"
OBSERVEER
- Observeert de cursist hardop (kijken, luisteren, vragen) of springt hij of zij meteen naar handelen?
- Benoemt de cursist de alarmsignalen en maakt hij of zij een onderbouwde keuze tussen 112, spoedcontact of huisarts?
- Laat de cursist de persoon zitten in een houding die het ademen makkelijker maakt?
- Blijft de cursist controleren en zegt hij of zij wat er verandert?
- Stuurt de cursist bij als de toestand verslechtert?
OEFENING OF CASUS
Casus uit 'Stel je voor …': een kind van twaalf bij de sportvereniging ademt snel en hoorbaar, zit voorovergebogen en kan moeilijk praten. Speel in drie rondes:
- Ronde 1: benauwd, kan korte zinnen zeggen, eigen puffer in de tas.
- Ronde 2: de puffer helpt niet, het kind zegt nog maar drie woorden achter elkaar.
- Ronde 3: de lippen kleuren blauw en het kind reageert trager.
Laat de cursist per ronde zeggen: wat zie ik, hoe ernstig is het, wie bel ik, wat doe ik, waar blijf ik op letten?
Variatie: volwassene met een paniekaanval (p. 55) en de vraag wanneer je toch van een lichamelijke oorzaak uitgaat.
KOPPELING
- Praktijk: houding ondersteunen, eigen medicatie aangeven, blijven controleren en overgaan op reanimeren als het nodig is.
TOETSDOELEN (toetsmatrijs)
6.4 herkent problemen met luchtweg, ademhaling of circulatie (T) · 9.2 ondersteunt een benauwde persoon in een houding waarbij die beter kan ademen (C) · 15B.1 herkent signalen van ernstige benauwdheid (T) · 15B.2 brengt na inademing van rook of schadelijke stoffen, als dat veilig kan, naar frisse lucht (C) · 7.1 en 7.5 hulp inschakelen · 4.3 en 4.4 rustig praten en prikkels verminderen (paniekaanval).
VEILIGHEIDSGRENZEN
- Inhalatieletsel: bescherm jezelf tegen rook, dampen en giftige gassen; houd afstand en laat de persoon eventueel naar je toe komen (p. 57).
- Doordringend borstletsel: laat een voorwerp zitten en sluit een open borstwond nooit volledig luchtdicht af (p. 60–61).
- Geef alleen medicatie die van de persoon zelf is.
THEORIEBOEK: p. 51–61</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Problemen met de circulatie kunnen snel erger worden. In veel situaties bel je direct 112 (p. 62). De cursist hoeft niet te weten wélk circulatieprobleem het is om de juiste eerste stappen te zetten: 112, geen inspanning, passende houding, beschermen tegen afkoeling, blijven controleren.
MOGELIJKE MISVERSTANDEN
- "Bij shock altijd de benen omhoog." Alleen bij shock in combinatie met hartklachten en zonder letsel aan de benen (p. 65).
- "Geef iets te drinken." Nee: niet laten eten of drinken (p. 65–66).
- "Warm de persoon actief op." Nee: beschermen tegen afkoeling, niet actief opwarmen (p. 65).
- "De klachten zijn weg, dus geen huisarts." Wel: bij hartklachten altijd contact met de huisarts of huisartsenpost (p. 68).
VRAAG AAN DE CURSIST
"Waarom laat je bij pijn op de borst de AED halen zonder dat de persoon het ziet?"
OBSERVEER
- Belt de cursist direct 112 bij de alarmsignalen op p. 64?
- Laat de cursist de persoon zich niet inspannen?
- Kiest de cursist de houding op basis van de klachten (benauwd, duizelig, shock met hartklachten)?
- Helpt de cursist bij het aangeven van eigen medicatie (adrenalinepen, hartmedicatie) zonder zelf te geven?
OEFENING OF CASUS
Casus uit 'Stel je voor …': een collega wordt bleek, klam en zwak en raakt minder alert. Werk daarna drie korte varianten naast elkaar uit: shock na bloedverlies, ernstige allergische reactie na een wespensteek, pijn op de borst. Laat cursisten vergelijken wat hetzelfde is en wat verschilt.
KOPPELING
- Praktijk: houdingen ondersteunen, adrenalinepen laten aangeven, AED klaarzetten.
</a:t>
            </a:r>
            <a:r>
              <a:rPr lang="nl-NL" noProof="0"/>
              <a:t>TOETSDOELEN (toetsmatrijs)</a:t>
            </a:r>
            <a:r>
              <a:rPr lang="nl-NL" noProof="0" dirty="0"/>
              <a:t>
15B.3 herkent anafylaxie (T) · 15B.4 herkent hartklachten (T) · 15B.5 ondersteunt bij hartklachten in een houding die verlichting geeft (C) · 15B.6 herkent shock (T) · 15B.7 laat bij shock niet eten of drinken (T) · 6.6 beschermt tegen afkoeling (C) · 9.3 laat bij shock liggen met zo min mogelijk inspanning (C).
VEILIGHEIDSGRENZEN
- Laat iemand met hartklachten nooit zelf lopen, fietsen of autorijden, ook niet om hulp te halen (p. 68).
- Geef alleen medicatie die van de persoon zelf is.
- Bewusteloos en niet normaal ademen: 112, AED, reanimeren.
THEORIEBOEK: p. 62–68</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Het verschil tussen alert, niet-alert en bewusteloos is de rode draad. Belangrijk is dat de cursist verslechtering opmerkt, ook bij iemand die normaal al minder alert is (p. 70).
MOGELIJKE MISVERSTANDEN
- "Bij epilepsie stop je iets tussen de tanden." Nee: stop niets tussen de tanden en verplaats de persoon niet (p. 75).
- "Een bewusteloze leg je meteen in de stabiele zijligging." Bij normale ademhaling houd je de luchtweg open. Stabiele zijligging alleen als je langer dan ongeveer één minuut weg moet en verwacht dat de luchtweg kan blokkeren (p. 72).
- "Ik kan de bloedsuikeruitslag uitleggen." Nee: dat kan alleen de persoon zelf of een mantelzorger (p. 79).
- "Klachten van een beroerte zijn weg, dus niets aan de hand." Wel contact met de huisarts of huisartsenpost (p. 78).
VRAAG AAN DE CURSIST
"Iemand valt flauw en komt weer bij. Wanneer bel je toch 112?"
OBSERVEER
- Controle bewustzijn en ademhaling volgens p. 72.
- Mond-spraak-</a:t>
            </a:r>
            <a:r>
              <a:rPr lang="nl-NL" noProof="0" dirty="0" err="1"/>
              <a:t>armtest</a:t>
            </a:r>
            <a:r>
              <a:rPr lang="nl-NL" noProof="0" dirty="0"/>
              <a:t>: alle drie de onderdelen en het tijdstip onthouden.
- Epilepsie: ruimte maken, hoofd beschermen, duur bijhouden.
- Hypo: alleen eten of drinken als de persoon alert is.
OEFENING OF CASUS
Casus uit 'Stel je voor …': de buurvrouw wordt stil, staart wazig en mompelt. Daarna een </a:t>
            </a:r>
            <a:r>
              <a:rPr lang="nl-NL" noProof="0" dirty="0" err="1"/>
              <a:t>stationscircuit</a:t>
            </a:r>
            <a:r>
              <a:rPr lang="nl-NL" noProof="0" dirty="0"/>
              <a:t> met vier stations (bewusteloosheid, mond-spraak-</a:t>
            </a:r>
            <a:r>
              <a:rPr lang="nl-NL" noProof="0" dirty="0" err="1"/>
              <a:t>armtest</a:t>
            </a:r>
            <a:r>
              <a:rPr lang="nl-NL" noProof="0" dirty="0"/>
              <a:t>, epileptische aanval, lage bloedsuiker). Per station één beslissing die de cursist hardop onderbouwt.
KOPPELING
- Praktijk: mond-spraak-</a:t>
            </a:r>
            <a:r>
              <a:rPr lang="nl-NL" noProof="0" dirty="0" err="1"/>
              <a:t>armtest</a:t>
            </a:r>
            <a:r>
              <a:rPr lang="nl-NL" noProof="0" dirty="0"/>
              <a:t> ('Zorg dat je deze handeling kent', p. 81), luchtweg openen, stabiele zijligging.
TOETSDOELEN (toetsmatrijs)
6.2 bewustzijn controleren (C) · 6.3 ademhaling controleren (C) · 9.4 stabiele zijligging (C) · 15A.1 mond-spraak-</a:t>
            </a:r>
            <a:r>
              <a:rPr lang="nl-NL" noProof="0" dirty="0" err="1"/>
              <a:t>armtest</a:t>
            </a:r>
            <a:r>
              <a:rPr lang="nl-NL" noProof="0" dirty="0"/>
              <a:t> (T) · 15A.3 voorkomt letsel bij epilepsie (C) · 15A.4 houdt de duur bij (T) · 15A.6–15A.8 diabetes · 15A.9 alarmsignalen na hoofdletsel (T).
VEILIGHEIDSGRENZEN
- Verward of agressief gedrag dat gevaarlijk wordt: bel 112 en vraag naar de politie (p. 69).
- Geef alleen eten en drinken als de persoon alert is.
- Na een ongeval: laat de persoon zich niet bewegen, denk aan wervelletsel (p. 73).
THEORIEBOEK: p. 69–81</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Niet de huid, maar de alertheid bepaalt de ernst. Bij oververhitting is iemand alert; sufheid, verwardheid of moeite met bewegen en evenwicht wijzen op een hitteberoerte (p. 88).
MOGELIJKE MISVERSTANDEN
- "Een hitteberoerte herken je aan een rode, droge huid." De huid kan ook bleek en klam zijn, vooral na langdurige inspanning. Kijk naar alle verschijnselen (p. 84).
- "Eerst de temperatuur meten." Laat het meten het bellen van 112 en het koelen niet vertragen (p. 85).
- "Een onderkoelde persoon warm je snel op." Nee: niet actief opwarmen, geen warme douche of kruik (p. 87).
- "Een onderkoelde baby rilt wel." Baby's kunnen nog niet rillen (p. 87).
VRAAG AAN DE CURSIST
"De hardloper is bleek en klam. Kan het dan toch oververhitting zijn?"
OBSERVEER
- Beoordeelt de cursist eerst de alertheid?
- Stopt de cursist de inspanning?
- Start de cursist direct met intensieve koeling bij een vermoeden van hitteberoerte?
- Laat de cursist een ernstig onderkoelde persoon zo min mogelijk bewegen?
OEFENING OF CASUS
Casus uit 'Stel je voor …': een hardloper op een warme dag, bleek, klam, niet alert, wil doorlopen. Laat cursisten ontdekken welke observatie doorslaggevend is. Variant: iemand wordt uit koud water gehaald, rilt eerst en stopt daarna met rillen.
KOPPELING
- Praktijk: inpakken met een </a:t>
            </a:r>
            <a:r>
              <a:rPr lang="nl-NL" noProof="0" dirty="0" err="1"/>
              <a:t>reddingsdeken</a:t>
            </a:r>
            <a:r>
              <a:rPr lang="nl-NL" noProof="0" dirty="0"/>
              <a:t>, schaduw maken zonder dat de deken de huid raakt.
TOETSDOELEN (toetsmatrijs)
15F.1 onderkoelde naar warme omgeving en natte kleding verwijderen (C) · 15F.2 inpakken met dekens (C) · 15F.5 signalen van hitteberoerte herkennen (T) · 15F.6 intensief koelen bij hitteberoerte (C) · 15F.7 oververhitte naar koele omgeving (C).
VEILIGHEIDSGRENZEN
- Bewusteloos en niet normaal ademen: reanimeren; laat bij meer hulpverleners iemand anders doorgaan met koelen (p. 86).
- Op een (sport)evenement: alarmeer de evenementenhulpverlening.
THEORIEBOEK: p. 82–88</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Veiligheid gaat hier letterlijk voor alles. Het hoofdstuk is een goede plek om de algemene principes (hoofdstuk 1) toe te passen: eerst je eigen veiligheid, dan pas de persoon.
MOGELIJKE MISVERSTANDEN
- "Laat iemand braken of melk drinken." Nee: niet laten eten of drinken. Alleen water, boter of mayonaise als professionele hulpverleners dat vragen (p. 92).
- "Trek iemand los van de stroom." Nee: raak de persoon niet aan zolang die nog contact heeft met elektriciteit (p. 94).
- "Een klein wondje, dus weinig aan de hand." Een klein zichtbaar wondje kan passen bij grotere schade onder de huid (p. 95).
- "Kort spoelen is genoeg." Bij een stof op de huid spoel je 45 minuten met lauw water (p. 93).
VRAAG AAN DE CURSIST
"Wat is de eerste vraag die je jezelf stelt bij iemand die een schok heeft gekregen?"
OBSERVEER
- Stelt de cursist eerst de veiligheidsvraag?
- Zoekt de cursist naar aanwijzingen over de stof en bewaart hij of zij de verpakking?
- Beschermt de cursist zichzelf (bril, handschoenen) bij stoffen op de huid?
- Controleert de cursist na elektriciteitsletsel bewustzijn en ademhaling?
OEFENING OF CASUS
Casus uit 'Stel je voor …': het nichtje van drie bij het openstaande kastje met schoonmaakmiddelen. Daarna korte situatieschetsen (stekker, bovenleiding, kabel in een plas water, elektrische auto) waarbij cursisten eerst beslissen: naderen of afstand houden?
KOPPELING
- Praktijk: huid spoelen, kleding verwijderen zonder zelf in contact te komen.
TOETSDOELEN (toetsmatrijs)
2.2 eigen veiligheid en handelen aanpassen (C) · 2.5 contact met stoffen vermijden, windrichting (C) · 2.6 112 bij gevaarlijke situatie (T) · 15F.9 verdere blootstelling voorkomen (T) · 15F.10 kleding en sieraden verwijderen zonder zelf besmet te raken (C) · 15F.11 huid 45 minuten spoelen (T).
VEILIGHEIDSGRENZEN
- Nooit mond-op-mondbeademing bij letsel door stoffen zoals cyanide, zwavelwaterstof of fosforzuur (p. 92).
- Bij hoogspanning of een onbekende stroombron: afstand houden tot deskundigen zeggen dat de stroom uit is.
- Elektrisch of hybride voertuig: meld dit bij 112 (p. 95).
THEORIEBOEK: p. 89–96</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Dit hoofdstuk bevat veel handelingen, maar de didactische kern is de inschatting vooraf: hoe ernstig is deze wond en welke hulp hoort daarbij? Gebruik het overzicht op p. 99 als beslisroute.
MOGELIJKE MISVERSTANDEN
- "Brandblaren prik je door." Nee: laat brandblaren heel (p. 103).
- "Koel de hele persoon." Nee: koel alleen de brandwond en voorkom onderkoeling (p. 103).
- "Trek een voorwerp uit de wond." Nee: laat het zitten (p. 101).
- "Een schaafwond altijd afplakken." Alleen als die onder de kleding zit; anders aan de lucht laten drogen (p. 106).
VRAAG AAN DE CURSIST
"Deze wond bloedt niet meer. Waarom moet de persoon toch naar de huisarts?" (bijvoorbeeld een bijtwond)
OBSERVEER
- Schat de cursist eerst de ernst in voordat hij of zij verbindt?
- Werkt de cursist hygiënisch (handschoenen, steriel kompres niet aanraken)?
- Koelt de cursist een brandwond lang genoeg en met de juiste waterstraal?
- Kiest de cursist de juiste vervolgzorg?
OEFENING OF CASUS
Casus uit 'Stel je voor …': de huisgenoot die zich in de keuken snijdt. Sorteeroefening met korte wondbeschrijvingen (bijtwond, splinter, diepe buikwond, brandwond in het gezicht, schaafwond): cursisten leggen elke wond bij 112, spoedcontact, contact huisarts of zelf verzorgen. Daarna verzorgt ieder één wond in de praktijk.
KOPPELING
- Praktijk: de handelingen op p. 109 (wonddrukverband, steriel kompres, </a:t>
            </a:r>
            <a:r>
              <a:rPr lang="nl-NL" noProof="0" dirty="0" err="1"/>
              <a:t>hechtstrips</a:t>
            </a:r>
            <a:r>
              <a:rPr lang="nl-NL" noProof="0" dirty="0"/>
              <a:t>, vingerverband, blaar leegprikken).
TOETSDOELEN (toetsmatrijs)
15C.1–15C.5 en 15C.7 wondverzorging (vooral P) · 15C.8–15C.11 brandwonden · 15F.3–15F.4 bevriezingswonden · 2.4 handschoenen of handdesinfectie.
VEILIGHEIDSGRENZEN
- Bij levensbedreigend bloedverlies ga je direct naar hoofdstuk 2.
- Brandwond en benauwd: levensbedreigend, zie inhalatieletsel p. 57.
- Brandwond door elektriciteit: controleer ook bewustzijn en ademhaling (p. 102).
THEORIEBOEK: p. 97–109</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De 'Stel je voor …' stelt de vraag: kneuzing, verstuiking of toch een botbreuk? Het boek zegt: dat hoeft niet meteen duidelijk te zijn. Herkennen wat je ziet, verdere schade voorkomen en bepalen welke hulp nodig is (p. 110).
MOGELIJKE MISVERSTANDEN
- "Zet het been even recht." Nee: laat een afwijkende stand zo liggen (p. 114).
- "Koelen helpt altijd." Niet bij een overduidelijke breuk, en koelen heeft alleen de eerste 24 uur zin (p. 119).
- "Hoofd </a:t>
            </a:r>
            <a:r>
              <a:rPr lang="nl-NL" noProof="0" dirty="0" err="1"/>
              <a:t>rechtleggen</a:t>
            </a:r>
            <a:r>
              <a:rPr lang="nl-NL" noProof="0" dirty="0"/>
              <a:t> bij mogelijk wervelletsel." Nee: houd hoofd en nek stil in de positie waarin je die aantreft (p. 112).
- "Vasthouden als iemand wil opstaan." Nee: leg uit waarom stil blijven belangrijk is, maar houd niet vast; daardoor kan extra letsel ontstaan (p. 113).
VRAAG AAN DE CURSIST
"Je weet niet of de enkel gebroken is. Waarop baseer je dan je keuze voor hulp?"
OBSERVEER
- Benadert de cursist bij mogelijk wervelletsel in het gezichtsveld?
- Voorkomt de cursist extra beweging en ondersteunt hij of zij het lichaamsdeel?
- Laat de cursist sieraden verwijderen voordat zwelling ontstaat?
- Is het steunverband prettig en blijven tenen of vingers vrij?
OEFENING OF CASUS
Casus uit 'Stel je voor …': een val tijdens een sportdag, dikke enkel, steeds meer pijn. Laat de groep eerst raden wat het is en maak dan zichtbaar dat de keuze niet van de diagnose afhangt, maar van de alarmsignalen. Oefen daarna het zwachtelen van pols of hand en voet of enkel.
KOPPELING
- Praktijk: steunverband pols en enkel (p. 121), hoofd stilhouden bij wervelletsel.
TOETSDOELEN (toetsmatrijs)
10.1–10.5 mogelijk wervelletsel · 15D.1 signalen herkennen (T) · 15D.2 onnodige beweging voorkomen (C) · 15D.3 arm zelf laten ondersteunen (T) · 15D.4 in aangetroffen positie houden (C) · 15D.5 sieraden (T) · 15D.6 koelen 10–20 minuten (T) · 15D.7 steunverband (P) · 15D.8 alarmsignalen bij rugpijn (T).
VEILIGHEIDSGRENZEN
- Breuk van bovenbeen of bekken: kans op inwendig bloedverlies en shock (p. 114).
- Lukt bewegen niet? Duw dan niet door.
- Verwijder het steunverband als vingers of tenen blauw of bleek worden (p. 118).
THEORIEBOEK: p. 110–121</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Het gezicht bloedt snel, waardoor letsel ernstiger kan lijken dan het is, of juist andersom. De cursist leert letten op de signalen die het verschil maken: het oog, de pupil, de oorzaak (harde klap) en bloeden dat niet stopt.
MOGELIJKE MISVERSTANDEN
- "Bij een bloedneus het hoofd achterover." Nee: iets voorover, alsof je wilt schrijven, en geen bloed doorslikken (p. 127).
- "Een tand bewaar je in water." Nee: in speeksel, huishoudfolie, ORS of melk (p. 128).
- "Een vuiltje op de iris veeg je weg." Nee: alleen over het witte deel van het oog (p. 125).
- "Een voorwerp in het oog haal je eruit." Nee: laat het zitten en bel 112 (p. 124).
VRAAG AAN DE CURSIST
"Iemand heeft een bloedneus na een bal tegen het hoofd. Wat doe je anders dan bij een spontane bloedneus?"
OBSERVEER
- Kijkt de cursist naar de oorzaak van het letsel?
- Spoelt de cursist het oog lang genoeg en voorkomt hij of zij dat het vuil naar het andere oog stroomt?
- Pakt de cursist een tand bij de kroon en niet bij de wortel?
OEFENING OF CASUS
Casus uit 'Stel je voor …': iemand valt op een terras met het gezicht tegen een tafelrand. Start met de Terugblik-vraag 'Welke situatie vind je het lastigst in te schatten?' (p. 129) en gebruik de antwoorden om de les te sturen. Oefen daarna oog spoelen en een vuiltje verwijderen.
KOPPELING
- Praktijk: oog spoelen en vuiltje verwijderen (p. 129).
TOETSDOELEN (toetsmatrijs)
15E.1–15E.3 tandletsel · 15E.4–15E.5 bloedneus · 15E.6–15E.7 voorwerp in oor of neus · 15E.8–15E.10 oog spoelen en vuiltje verwijderen.
VEILIGHEIDSGRENZEN
- Na een harde klap: denk aan schedel-hersenletsel (hoofdstuk 7) en laat niet snuiten.
- Bij ernstig oogletsel kan blijvende schade ontstaan (p. 125).
THEORIEBOEK: p. 122–129</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Meestal niet ernstig, soms wel. De cursist leert het verschil tussen een plaatselijke huidreactie en een ernstige allergische reactie. Koppel dit hoofdstuk expliciet aan hoofdstuk 6 (anafylaxie, p. 65).
MOGELIJKE MISVERSTANDEN
- "Een teek verwijder je met alcohol of vuur." Nee: dan spuit de teek zijn gifstof juist in de wond (p. 134).
- "Een kwallensteek spoel je met kraanwater." Het boek zegt: spoelen met zeewater (p. 134).
- "Brandharen wrijf je weg." Nee: niet wrijven of krabben, verwijder ze met plakband (p. 135).
VRAAG AAN DE CURSIST
"Wanneer word je bij een insectensteek extra alert?"
OBSERVEER
- Let de cursist op alarmsignalen van een ernstige allergische reactie?
- Verwijdert de cursist een teek dicht bij de huid zonder leeg te knijpen?
- Adviseert de cursist een foto van de tekenbeet en drie maanden opletten?
OEFENING OF CASUS
Casus uit 'Stel je voor …': na een wandeling in het bos jeuk aan de kuit en een zwart puntje. Daarna een variant: een wespensteek achter in de mond. Laat de cursist beschrijven wat er aan de beslissing verandert.
KOPPELING
- Praktijk: teek verwijderen, angel verwijderen, koelen.
TOETSDOELEN (toetsmatrijs)
15F.12 teek verwijderen (P) · 15F.13 koelen na insectensteek en angel verwijderen (P) · 15B.3 anafylaxie herkennen (T).
VEILIGHEIDSGRENZEN
- Steek achter in de mond of keel: direct 112 (p. 132).
- Na contact met berenklauw: huid minstens een week uit zonlicht houden (p. 136).
- Tetanus: laatste vaccinatie langer dan tien jaar geleden? Huisarts (p. 135).
THEORIEBOEK: p. 130–137 · anafylaxie p. 65</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noProof="0" dirty="0"/>
              <a:t>LESROUTE
Werk deze module uit met dezelfde vijf lesstappen als de voorbeeldles hoofdstuk 5 (dia </a:t>
            </a:r>
            <a:r>
              <a:rPr lang="nl-NL" sz="1200" noProof="0" dirty="0">
                <a:solidFill>
                  <a:srgbClr val="6B7C8C"/>
                </a:solidFill>
                <a:latin typeface="Arial" panose="020B0604020202020204" pitchFamily="34" charset="0"/>
                <a:ea typeface="Alaska Contrast" pitchFamily="34" charset="-122"/>
                <a:cs typeface="Arial" panose="020B0604020202020204" pitchFamily="34" charset="0"/>
              </a:rPr>
              <a:t>10–15</a:t>
            </a:r>
            <a:r>
              <a:rPr lang="nl-NL" noProof="0" dirty="0"/>
              <a:t>): 1 start met ‘Stel je voor …’ en de leerdoelen, 2 herkennen via kijken, luisteren en vragen, 3 alarmsignalen, hulpniveau kiezen en handelen, 4 blijven controleren en bijsturen, 5 casus met terugblik en praktijk. Ga pas door naar de volgende stap als de cursist de stap zelf kan zetten.
KERN
Bij ziekteverschijnselen is vaak geen eerste hulp nodig (p. 138). De vaardigheid die de cursist oefent is het kiezen van passende vervolgzorg: 112, spoedcontact met de huisarts of huisartsenpost, contact met de huisarts of huisartsenpost, of een reguliere afspraak. Dit sluit aan op hoofdstuk 1 (p. 19).
MOGELIJKE MISVERSTANDEN
- "Bij koorts bel je altijd de huisarts." Nee: koorts is meestal een normale reactie. Het overzicht bepaalt wanneer wel (p. 140, 142).
- "Ik kan pijnstillers geven." De eerstehulpverlener adviseert paracetamol volgens de bijsluiter; de persoon is zelf verantwoordelijk (p. 6).
- "Hoofdpijn is onschuldig." Meestal wel, maar let altijd op andere klachten (p. 141).
VRAAG AAN DE CURSIST
"Wat is het verschil tussen spoedcontact met de huisarts en een reguliere afspraak? Geef bij allebei een voorbeeld."
OBSERVEER
- Herkent de cursist de alarmsignalen op p. 139?
- Maakt de cursist een onderbouwde keuze tussen de vier vormen van vervolgzorg?
- Blijft de cursist binnen de eigen grenzen (adviseren, niet behandelen)?
OEFENING OF CASUS
Casus uit 'Stel je voor …': iemand is niet lekker, heeft het warm, dorst en is misselijk. Daarna een telefoonoefening: korte klachtbeschrijvingen op kaartjes (bijvoorbeeld een baby jonger dan drie maanden met koorts, hoofdpijn die al drie dagen duurt, puntvormige vlekjes bij koorts). De cursist kiest de hulp en onderbouwt dit in één zin.
KOPPELING
- Praktijk: koelen met natte kompressen of </a:t>
            </a:r>
            <a:r>
              <a:rPr lang="nl-NL" noProof="0" dirty="0" err="1"/>
              <a:t>coldpack</a:t>
            </a:r>
            <a:r>
              <a:rPr lang="nl-NL" noProof="0" dirty="0"/>
              <a:t>; verder vooral gespreksvaardigheid.
TOETSDOELEN (toetsmatrijs)
7.5 herkent wanneer (spoed)contact met huisarts of huisartsenpost nodig is (T) · 7.6 herkent wanneer een reguliere afspraak of zelfzorg voldoende is (T) · 1.5 herkent de eigen grenzen en schakelt passende hulp in (C).
VEILIGHEIDSGRENZEN
- Puntvormige donkerrode of blauwrode vlekjes bij koorts: spoedcontact, dit kan wijzen op een ernstige infectie (p. 142).
- Let bij een jong kind op nekpijn (p. 143).
- Geen medicijnen geven; alleen adviseren volgens de bijsluiter.
THEORIEBOEK: p. 138–143 · hulp inschakelen p. 19</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en object" userDrawn="1">
  <p:cSld name="Welkom">
    <p:bg>
      <p:bgPr>
        <a:solidFill>
          <a:srgbClr val="F58028"/>
        </a:solidFill>
        <a:effectLst/>
      </p:bgPr>
    </p:bg>
    <p:spTree>
      <p:nvGrpSpPr>
        <p:cNvPr id="1" name="Shape 11"/>
        <p:cNvGrpSpPr/>
        <p:nvPr/>
      </p:nvGrpSpPr>
      <p:grpSpPr>
        <a:xfrm>
          <a:off x="0" y="0"/>
          <a:ext cx="0" cy="0"/>
          <a:chOff x="0" y="0"/>
          <a:chExt cx="0" cy="0"/>
        </a:xfrm>
      </p:grpSpPr>
      <p:pic>
        <p:nvPicPr>
          <p:cNvPr id="10" name="Graphic 9">
            <a:extLst>
              <a:ext uri="{FF2B5EF4-FFF2-40B4-BE49-F238E27FC236}">
                <a16:creationId xmlns:a16="http://schemas.microsoft.com/office/drawing/2014/main" id="{26800E5D-CA2D-161F-1F99-F982A1AD3E6D}"/>
              </a:ext>
            </a:extLst>
          </p:cNvPr>
          <p:cNvPicPr>
            <a:picLocks noChangeAspect="1"/>
          </p:cNvPicPr>
          <p:nvPr userDrawn="1"/>
        </p:nvPicPr>
        <p:blipFill>
          <a:blip>
            <a:extLst>
              <a:ext uri="{96DAC541-7B7A-43D3-8B79-37D633B846F1}">
                <asvg:svgBlip xmlns:asvg="http://schemas.microsoft.com/office/drawing/2016/SVG/main" r:embed="rId2"/>
              </a:ext>
            </a:extLst>
          </a:blip>
          <a:srcRect l="1" t="26379" r="35164" b="40933"/>
          <a:stretch>
            <a:fillRect/>
          </a:stretch>
        </p:blipFill>
        <p:spPr>
          <a:xfrm>
            <a:off x="964003" y="0"/>
            <a:ext cx="11227997" cy="6858000"/>
          </a:xfrm>
          <a:prstGeom prst="rect">
            <a:avLst/>
          </a:prstGeom>
        </p:spPr>
      </p:pic>
      <p:pic>
        <p:nvPicPr>
          <p:cNvPr id="3" name="Afbeelding 2">
            <a:extLst>
              <a:ext uri="{FF2B5EF4-FFF2-40B4-BE49-F238E27FC236}">
                <a16:creationId xmlns:a16="http://schemas.microsoft.com/office/drawing/2014/main" id="{AB52D79C-9CAE-14C2-6EFB-EF6A140948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66413" y="4870268"/>
            <a:ext cx="4654615" cy="2002246"/>
          </a:xfrm>
          <a:prstGeom prst="rect">
            <a:avLst/>
          </a:prstGeom>
        </p:spPr>
      </p:pic>
      <p:sp>
        <p:nvSpPr>
          <p:cNvPr id="6" name="Tijdelijke aanduiding voor tekst 6">
            <a:extLst>
              <a:ext uri="{FF2B5EF4-FFF2-40B4-BE49-F238E27FC236}">
                <a16:creationId xmlns:a16="http://schemas.microsoft.com/office/drawing/2014/main" id="{12EE23F6-6BC2-B82F-F9A2-0A18EE50F305}"/>
              </a:ext>
            </a:extLst>
          </p:cNvPr>
          <p:cNvSpPr>
            <a:spLocks noGrp="1"/>
          </p:cNvSpPr>
          <p:nvPr>
            <p:ph type="body" sz="quarter" idx="10" hasCustomPrompt="1"/>
          </p:nvPr>
        </p:nvSpPr>
        <p:spPr>
          <a:xfrm>
            <a:off x="689771" y="504170"/>
            <a:ext cx="9487899" cy="906463"/>
          </a:xfrm>
          <a:prstGeom prst="rect">
            <a:avLst/>
          </a:prstGeom>
        </p:spPr>
        <p:txBody>
          <a:bodyPr/>
          <a:lstStyle>
            <a:lvl1pPr>
              <a:defRPr sz="7200" spc="300">
                <a:solidFill>
                  <a:schemeClr val="bg1"/>
                </a:solidFill>
                <a:latin typeface="Arial Black" panose="020B0A04020102020204" pitchFamily="34" charset="0"/>
              </a:defRPr>
            </a:lvl1pPr>
          </a:lstStyle>
          <a:p>
            <a:pPr lvl="0"/>
            <a:r>
              <a:rPr lang="nl-NL"/>
              <a:t>Titel presentatie</a:t>
            </a:r>
          </a:p>
        </p:txBody>
      </p:sp>
      <p:sp>
        <p:nvSpPr>
          <p:cNvPr id="7" name="Tijdelijke aanduiding voor tekst 6">
            <a:extLst>
              <a:ext uri="{FF2B5EF4-FFF2-40B4-BE49-F238E27FC236}">
                <a16:creationId xmlns:a16="http://schemas.microsoft.com/office/drawing/2014/main" id="{5D5D3DE0-0502-76B3-5E14-1BE56C22679C}"/>
              </a:ext>
            </a:extLst>
          </p:cNvPr>
          <p:cNvSpPr>
            <a:spLocks noGrp="1"/>
          </p:cNvSpPr>
          <p:nvPr>
            <p:ph type="body" sz="quarter" idx="11" hasCustomPrompt="1"/>
          </p:nvPr>
        </p:nvSpPr>
        <p:spPr>
          <a:xfrm>
            <a:off x="645215" y="5161156"/>
            <a:ext cx="4794106" cy="593045"/>
          </a:xfrm>
          <a:prstGeom prst="rect">
            <a:avLst/>
          </a:prstGeom>
        </p:spPr>
        <p:txBody>
          <a:bodyPr/>
          <a:lstStyle>
            <a:lvl1pPr>
              <a:defRPr sz="3200" spc="300">
                <a:solidFill>
                  <a:schemeClr val="bg1"/>
                </a:solidFill>
                <a:latin typeface="Arial Black" panose="020B0A04020102020204" pitchFamily="34" charset="0"/>
              </a:defRPr>
            </a:lvl1pPr>
          </a:lstStyle>
          <a:p>
            <a:pPr lvl="0"/>
            <a:r>
              <a:rPr lang="nl-NL"/>
              <a:t>Het Oranje Kruis</a:t>
            </a:r>
          </a:p>
        </p:txBody>
      </p:sp>
      <p:sp>
        <p:nvSpPr>
          <p:cNvPr id="8" name="Tijdelijke aanduiding voor tekst 6">
            <a:extLst>
              <a:ext uri="{FF2B5EF4-FFF2-40B4-BE49-F238E27FC236}">
                <a16:creationId xmlns:a16="http://schemas.microsoft.com/office/drawing/2014/main" id="{C5296C1C-847F-5A9A-5C58-4B1245889A24}"/>
              </a:ext>
            </a:extLst>
          </p:cNvPr>
          <p:cNvSpPr>
            <a:spLocks noGrp="1"/>
          </p:cNvSpPr>
          <p:nvPr>
            <p:ph type="body" sz="quarter" idx="12" hasCustomPrompt="1"/>
          </p:nvPr>
        </p:nvSpPr>
        <p:spPr>
          <a:xfrm>
            <a:off x="639614" y="5893305"/>
            <a:ext cx="4794106" cy="593045"/>
          </a:xfrm>
          <a:prstGeom prst="rect">
            <a:avLst/>
          </a:prstGeom>
        </p:spPr>
        <p:txBody>
          <a:bodyPr/>
          <a:lstStyle>
            <a:lvl1pPr>
              <a:defRPr sz="2400" spc="300">
                <a:solidFill>
                  <a:schemeClr val="bg1"/>
                </a:solidFill>
                <a:latin typeface="+mn-lt"/>
              </a:defRPr>
            </a:lvl1pPr>
          </a:lstStyle>
          <a:p>
            <a:pPr lvl="0"/>
            <a:r>
              <a:rPr lang="nl-NL"/>
              <a:t>10 januari 2026</a:t>
            </a:r>
          </a:p>
        </p:txBody>
      </p:sp>
    </p:spTree>
    <p:extLst>
      <p:ext uri="{BB962C8B-B14F-4D97-AF65-F5344CB8AC3E}">
        <p14:creationId xmlns:p14="http://schemas.microsoft.com/office/powerpoint/2010/main" val="1605129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lleen titel" preserve="1" userDrawn="1">
  <p:cSld name="Alleen tekst">
    <p:spTree>
      <p:nvGrpSpPr>
        <p:cNvPr id="1" name="Shape 52"/>
        <p:cNvGrpSpPr/>
        <p:nvPr/>
      </p:nvGrpSpPr>
      <p:grpSpPr>
        <a:xfrm>
          <a:off x="0" y="0"/>
          <a:ext cx="0" cy="0"/>
          <a:chOff x="0" y="0"/>
          <a:chExt cx="0" cy="0"/>
        </a:xfrm>
      </p:grpSpPr>
      <p:pic>
        <p:nvPicPr>
          <p:cNvPr id="4" name="Graphic 3">
            <a:extLst>
              <a:ext uri="{FF2B5EF4-FFF2-40B4-BE49-F238E27FC236}">
                <a16:creationId xmlns:a16="http://schemas.microsoft.com/office/drawing/2014/main" id="{6ACB9A41-D430-7020-E678-1DD3D1FF1361}"/>
              </a:ext>
            </a:extLst>
          </p:cNvPr>
          <p:cNvPicPr>
            <a:picLocks noChangeAspect="1"/>
          </p:cNvPicPr>
          <p:nvPr userDrawn="1"/>
        </p:nvPicPr>
        <p:blipFill>
          <a:blip>
            <a:extLst>
              <a:ext uri="{96DAC541-7B7A-43D3-8B79-37D633B846F1}">
                <asvg:svgBlip xmlns:asvg="http://schemas.microsoft.com/office/drawing/2016/SVG/main" r:embed="rId2"/>
              </a:ext>
            </a:extLst>
          </a:blip>
          <a:srcRect l="12416" t="15556" b="11429"/>
          <a:stretch>
            <a:fillRect/>
          </a:stretch>
        </p:blipFill>
        <p:spPr>
          <a:xfrm rot="10800000">
            <a:off x="3965710" y="-2"/>
            <a:ext cx="8226290" cy="6858002"/>
          </a:xfrm>
          <a:prstGeom prst="rect">
            <a:avLst/>
          </a:prstGeom>
        </p:spPr>
      </p:pic>
      <p:sp>
        <p:nvSpPr>
          <p:cNvPr id="2" name="Tijdelijke aanduiding voor tekst 6">
            <a:extLst>
              <a:ext uri="{FF2B5EF4-FFF2-40B4-BE49-F238E27FC236}">
                <a16:creationId xmlns:a16="http://schemas.microsoft.com/office/drawing/2014/main" id="{5E118741-EB38-C6AC-DA57-DFC234B2CCA1}"/>
              </a:ext>
            </a:extLst>
          </p:cNvPr>
          <p:cNvSpPr>
            <a:spLocks noGrp="1"/>
          </p:cNvSpPr>
          <p:nvPr>
            <p:ph type="body" sz="quarter" idx="10" hasCustomPrompt="1"/>
          </p:nvPr>
        </p:nvSpPr>
        <p:spPr>
          <a:xfrm>
            <a:off x="735180" y="764593"/>
            <a:ext cx="5996924" cy="906463"/>
          </a:xfrm>
          <a:prstGeom prst="rect">
            <a:avLst/>
          </a:prstGeom>
        </p:spPr>
        <p:txBody>
          <a:bodyPr/>
          <a:lstStyle>
            <a:lvl1pPr>
              <a:defRPr sz="4800" spc="300">
                <a:solidFill>
                  <a:srgbClr val="0C3B62"/>
                </a:solidFill>
                <a:latin typeface="Arial Black" panose="020B0A04020102020204" pitchFamily="34" charset="0"/>
              </a:defRPr>
            </a:lvl1pPr>
          </a:lstStyle>
          <a:p>
            <a:pPr lvl="0"/>
            <a:r>
              <a:rPr lang="nl-NL"/>
              <a:t>Titel van slide</a:t>
            </a:r>
          </a:p>
        </p:txBody>
      </p:sp>
      <p:sp>
        <p:nvSpPr>
          <p:cNvPr id="3" name="Tijdelijke aanduiding voor tekst 11">
            <a:extLst>
              <a:ext uri="{FF2B5EF4-FFF2-40B4-BE49-F238E27FC236}">
                <a16:creationId xmlns:a16="http://schemas.microsoft.com/office/drawing/2014/main" id="{488D5F54-08ED-B5D1-4125-3C6838B458F6}"/>
              </a:ext>
            </a:extLst>
          </p:cNvPr>
          <p:cNvSpPr>
            <a:spLocks noGrp="1"/>
          </p:cNvSpPr>
          <p:nvPr>
            <p:ph type="body" sz="quarter" idx="12" hasCustomPrompt="1"/>
          </p:nvPr>
        </p:nvSpPr>
        <p:spPr>
          <a:xfrm>
            <a:off x="735181" y="2269680"/>
            <a:ext cx="5996923" cy="906463"/>
          </a:xfrm>
          <a:prstGeom prst="rect">
            <a:avLst/>
          </a:prstGeom>
        </p:spPr>
        <p:txBody>
          <a:bodyPr/>
          <a:lstStyle>
            <a:lvl1pPr marL="285750" marR="0" indent="-285750" algn="l" defTabSz="914400" rtl="0" eaLnBrk="1" fontAlgn="auto" latinLnBrk="0" hangingPunct="1">
              <a:lnSpc>
                <a:spcPct val="100000"/>
              </a:lnSpc>
              <a:spcBef>
                <a:spcPts val="0"/>
              </a:spcBef>
              <a:spcAft>
                <a:spcPts val="0"/>
              </a:spcAft>
              <a:buClr>
                <a:srgbClr val="0C3B62"/>
              </a:buClr>
              <a:buSzTx/>
              <a:buFont typeface="Arial" panose="020B0604020202020204" pitchFamily="34" charset="0"/>
              <a:buNone/>
              <a:tabLst/>
              <a:defRPr sz="2000">
                <a:solidFill>
                  <a:srgbClr val="0C3B62"/>
                </a:solidFill>
              </a:defRPr>
            </a:lvl1pPr>
          </a:lstStyle>
          <a:p>
            <a:pPr lvl="0"/>
            <a:r>
              <a:rPr lang="nl-NL"/>
              <a:t>Alleen tekst, geen gebruik van afbeeldingen.</a:t>
            </a:r>
          </a:p>
          <a:p>
            <a:pPr lvl="0"/>
            <a:endParaRPr lang="nl-NL"/>
          </a:p>
          <a:p>
            <a:pPr lvl="0"/>
            <a:endParaRPr lang="nl-NL"/>
          </a:p>
        </p:txBody>
      </p:sp>
    </p:spTree>
    <p:extLst>
      <p:ext uri="{BB962C8B-B14F-4D97-AF65-F5344CB8AC3E}">
        <p14:creationId xmlns:p14="http://schemas.microsoft.com/office/powerpoint/2010/main" val="24954442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hyperlink" Target="https://www.hetoranjekruis.nl/wp-content/uploads/2026/03/Nederlandse-Richtlijnen-Eerste-Hulp-2026-versie-2.pdf" TargetMode="External"/><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hyperlink" Target="https://www.reanimatieraad.nl/wp-content/uploads/2025/11/Richtlijnen-Reanimatie-in-Nederland-2025-Volledige-boek-1.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5.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1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25.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2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2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9.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30.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3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C9DCA-B227-A89C-8D98-CDCCB3571556}"/>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FAA0C6B4-67CA-0267-0333-EBD9EE52D533}"/>
              </a:ext>
            </a:extLst>
          </p:cNvPr>
          <p:cNvSpPr txBox="1"/>
          <p:nvPr/>
        </p:nvSpPr>
        <p:spPr>
          <a:xfrm>
            <a:off x="548640" y="2790483"/>
            <a:ext cx="9486703" cy="831557"/>
          </a:xfrm>
          <a:prstGeom prst="rect">
            <a:avLst/>
          </a:prstGeom>
          <a:noFill/>
          <a:ln/>
        </p:spPr>
        <p:txBody>
          <a:bodyPr wrap="square" lIns="0" tIns="0" rIns="0" bIns="0" rtlCol="0" anchor="t"/>
          <a:lstStyle/>
          <a:p>
            <a:pPr>
              <a:lnSpc>
                <a:spcPct val="95000"/>
              </a:lnSpc>
            </a:pPr>
            <a:r>
              <a:rPr lang="nl-NL" sz="4400" b="1" noProof="0">
                <a:solidFill>
                  <a:srgbClr val="FFFFFF"/>
                </a:solidFill>
                <a:latin typeface="Arial"/>
                <a:ea typeface="Alaska Contrast"/>
                <a:cs typeface="Arial"/>
              </a:rPr>
              <a:t>Lesgeven met de 29e druk</a:t>
            </a:r>
            <a:endParaRPr lang="nl-NL" sz="4400" noProof="0">
              <a:solidFill>
                <a:srgbClr val="FFFFFF"/>
              </a:solidFill>
              <a:latin typeface="Arial" panose="020B0604020202020204" pitchFamily="34" charset="0"/>
              <a:ea typeface="Alaska Contrast"/>
              <a:cs typeface="Arial" panose="020B0604020202020204" pitchFamily="34" charset="0"/>
            </a:endParaRPr>
          </a:p>
        </p:txBody>
      </p:sp>
      <p:sp>
        <p:nvSpPr>
          <p:cNvPr id="8" name="Text 4">
            <a:extLst>
              <a:ext uri="{FF2B5EF4-FFF2-40B4-BE49-F238E27FC236}">
                <a16:creationId xmlns:a16="http://schemas.microsoft.com/office/drawing/2014/main" id="{8EB56365-9FDE-44F6-BA01-BF22F3D59184}"/>
              </a:ext>
            </a:extLst>
          </p:cNvPr>
          <p:cNvSpPr txBox="1"/>
          <p:nvPr/>
        </p:nvSpPr>
        <p:spPr>
          <a:xfrm>
            <a:off x="548640" y="3931920"/>
            <a:ext cx="6766560" cy="731520"/>
          </a:xfrm>
          <a:prstGeom prst="rect">
            <a:avLst/>
          </a:prstGeom>
          <a:noFill/>
          <a:ln/>
        </p:spPr>
        <p:txBody>
          <a:bodyPr wrap="square" lIns="0" tIns="0" rIns="0" bIns="0" rtlCol="0" anchor="t"/>
          <a:lstStyle/>
          <a:p>
            <a:r>
              <a:rPr lang="nl-NL" sz="1700" noProof="0">
                <a:solidFill>
                  <a:srgbClr val="FFFFFF"/>
                </a:solidFill>
                <a:latin typeface="Arial"/>
                <a:ea typeface="Alaska Contrast"/>
                <a:cs typeface="Arial"/>
              </a:rPr>
              <a:t>Ondersteuning voor instructeurs: </a:t>
            </a:r>
          </a:p>
          <a:p>
            <a:pPr marL="0" indent="0">
              <a:buNone/>
            </a:pPr>
            <a:r>
              <a:rPr lang="nl-NL" sz="1700" noProof="0">
                <a:solidFill>
                  <a:srgbClr val="FFFFFF"/>
                </a:solidFill>
                <a:latin typeface="Arial"/>
                <a:ea typeface="Alaska Contrast"/>
                <a:cs typeface="Arial"/>
              </a:rPr>
              <a:t>Hoe zet je het theorieboek in als leerboek in je les?</a:t>
            </a:r>
          </a:p>
        </p:txBody>
      </p:sp>
      <p:sp>
        <p:nvSpPr>
          <p:cNvPr id="12" name="Text 5">
            <a:extLst>
              <a:ext uri="{FF2B5EF4-FFF2-40B4-BE49-F238E27FC236}">
                <a16:creationId xmlns:a16="http://schemas.microsoft.com/office/drawing/2014/main" id="{936788DC-608C-ADEE-58E4-DBAAC874B09F}"/>
              </a:ext>
            </a:extLst>
          </p:cNvPr>
          <p:cNvSpPr txBox="1"/>
          <p:nvPr/>
        </p:nvSpPr>
        <p:spPr>
          <a:xfrm>
            <a:off x="548640" y="6263640"/>
            <a:ext cx="6400800" cy="274320"/>
          </a:xfrm>
          <a:prstGeom prst="rect">
            <a:avLst/>
          </a:prstGeom>
          <a:noFill/>
          <a:ln/>
        </p:spPr>
        <p:txBody>
          <a:bodyPr wrap="square" lIns="0" tIns="0" rIns="0" bIns="0" rtlCol="0" anchor="ctr"/>
          <a:lstStyle/>
          <a:p>
            <a:pPr marL="0" indent="0">
              <a:buNone/>
            </a:pPr>
            <a:r>
              <a:rPr lang="nl-NL" sz="1000" noProof="0">
                <a:solidFill>
                  <a:srgbClr val="FFFFFF"/>
                </a:solidFill>
                <a:latin typeface="Arial"/>
                <a:ea typeface="Alaska Contrast"/>
                <a:cs typeface="Arial"/>
              </a:rPr>
              <a:t>Instructeursdeck ·  2026</a:t>
            </a:r>
            <a:endParaRPr lang="nl-NL" sz="1000" noProof="0">
              <a:solidFill>
                <a:srgbClr val="FFFFFF"/>
              </a:solidFill>
              <a:latin typeface="Arial" panose="020B0604020202020204" pitchFamily="34" charset="0"/>
              <a:ea typeface="Alaska Contrast"/>
              <a:cs typeface="Arial" panose="020B0604020202020204" pitchFamily="34" charset="0"/>
            </a:endParaRPr>
          </a:p>
        </p:txBody>
      </p:sp>
    </p:spTree>
    <p:custDataLst>
      <p:tags r:id="rId1"/>
    </p:custDataLst>
    <p:extLst>
      <p:ext uri="{BB962C8B-B14F-4D97-AF65-F5344CB8AC3E}">
        <p14:creationId xmlns:p14="http://schemas.microsoft.com/office/powerpoint/2010/main" val="2354578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22BF7-C2FF-5D50-C9D4-982129F4B7B7}"/>
            </a:ext>
          </a:extLst>
        </p:cNvPr>
        <p:cNvGrpSpPr/>
        <p:nvPr/>
      </p:nvGrpSpPr>
      <p:grpSpPr>
        <a:xfrm>
          <a:off x="0" y="0"/>
          <a:ext cx="0" cy="0"/>
          <a:chOff x="0" y="0"/>
          <a:chExt cx="0" cy="0"/>
        </a:xfrm>
      </p:grpSpPr>
      <p:pic>
        <p:nvPicPr>
          <p:cNvPr id="89" name="Image 0" descr="preencoded.png">
            <a:extLst>
              <a:ext uri="{FF2B5EF4-FFF2-40B4-BE49-F238E27FC236}">
                <a16:creationId xmlns:a16="http://schemas.microsoft.com/office/drawing/2014/main" id="{61E1AE42-110C-580A-57C9-2544044A7D0D}"/>
              </a:ext>
            </a:extLst>
          </p:cNvPr>
          <p:cNvPicPr>
            <a:picLocks noChangeAspect="1"/>
          </p:cNvPicPr>
          <p:nvPr/>
        </p:nvPicPr>
        <p:blipFill>
          <a:blip r:embed="rId3"/>
          <a:stretch>
            <a:fillRect/>
          </a:stretch>
        </p:blipFill>
        <p:spPr>
          <a:xfrm>
            <a:off x="548640" y="6217920"/>
            <a:ext cx="722376" cy="411480"/>
          </a:xfrm>
          <a:prstGeom prst="rect">
            <a:avLst/>
          </a:prstGeom>
        </p:spPr>
      </p:pic>
      <p:sp>
        <p:nvSpPr>
          <p:cNvPr id="3" name="Text 1">
            <a:extLst>
              <a:ext uri="{FF2B5EF4-FFF2-40B4-BE49-F238E27FC236}">
                <a16:creationId xmlns:a16="http://schemas.microsoft.com/office/drawing/2014/main" id="{FE896B71-E591-4376-4873-D40A65DE3B6D}"/>
              </a:ext>
            </a:extLst>
          </p:cNvPr>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Samenhang EHBO cursus en leerproducten</a:t>
            </a:r>
            <a:endParaRPr lang="nl-NL" sz="2800" noProof="0">
              <a:latin typeface="Arial" panose="020B0604020202020204" pitchFamily="34" charset="0"/>
              <a:cs typeface="Arial" panose="020B0604020202020204" pitchFamily="34" charset="0"/>
            </a:endParaRPr>
          </a:p>
        </p:txBody>
      </p:sp>
      <p:grpSp>
        <p:nvGrpSpPr>
          <p:cNvPr id="2" name="Groep 1">
            <a:extLst>
              <a:ext uri="{FF2B5EF4-FFF2-40B4-BE49-F238E27FC236}">
                <a16:creationId xmlns:a16="http://schemas.microsoft.com/office/drawing/2014/main" id="{ECD62D2D-EE45-6867-9A91-6C3EE507A3F0}"/>
              </a:ext>
            </a:extLst>
          </p:cNvPr>
          <p:cNvGrpSpPr/>
          <p:nvPr/>
        </p:nvGrpSpPr>
        <p:grpSpPr>
          <a:xfrm>
            <a:off x="548640" y="1691640"/>
            <a:ext cx="11173968" cy="3063240"/>
            <a:chOff x="548640" y="1691640"/>
            <a:chExt cx="11173968" cy="3063240"/>
          </a:xfrm>
        </p:grpSpPr>
        <p:sp>
          <p:nvSpPr>
            <p:cNvPr id="5" name="Shape 2">
              <a:extLst>
                <a:ext uri="{FF2B5EF4-FFF2-40B4-BE49-F238E27FC236}">
                  <a16:creationId xmlns:a16="http://schemas.microsoft.com/office/drawing/2014/main" id="{48A6309B-A28D-AFFC-9BCD-4D6FC748EBB5}"/>
                </a:ext>
              </a:extLst>
            </p:cNvPr>
            <p:cNvSpPr/>
            <p:nvPr/>
          </p:nvSpPr>
          <p:spPr>
            <a:xfrm>
              <a:off x="548640" y="2148840"/>
              <a:ext cx="11094415" cy="26060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DB506F8C-DD22-97EF-3750-4E5DF355671D}"/>
                </a:ext>
              </a:extLst>
            </p:cNvPr>
            <p:cNvSpPr txBox="1"/>
            <p:nvPr/>
          </p:nvSpPr>
          <p:spPr>
            <a:xfrm>
              <a:off x="640080" y="1691640"/>
              <a:ext cx="2103120" cy="274320"/>
            </a:xfrm>
            <a:prstGeom prst="rect">
              <a:avLst/>
            </a:prstGeom>
            <a:noFill/>
            <a:ln/>
          </p:spPr>
          <p:txBody>
            <a:bodyPr wrap="square" lIns="0" tIns="152400" rIns="0" bIns="0" rtlCol="0" anchor="ctr"/>
            <a:lstStyle/>
            <a:p>
              <a:pPr marL="0" indent="0">
                <a:buNone/>
              </a:pPr>
              <a:r>
                <a:rPr lang="nl-NL" sz="1000" b="1" kern="0" spc="120" noProof="0">
                  <a:solidFill>
                    <a:srgbClr val="6B7C8C"/>
                  </a:solidFill>
                  <a:latin typeface="Arial" panose="020B0604020202020204" pitchFamily="34" charset="0"/>
                  <a:ea typeface="Alaska Contrast" pitchFamily="34" charset="-122"/>
                  <a:cs typeface="Arial" panose="020B0604020202020204" pitchFamily="34" charset="0"/>
                </a:rPr>
                <a:t>VOORAF</a:t>
              </a:r>
              <a:endParaRPr lang="nl-NL" sz="1000" noProof="0">
                <a:latin typeface="Arial" panose="020B0604020202020204" pitchFamily="34" charset="0"/>
                <a:cs typeface="Arial" panose="020B0604020202020204" pitchFamily="34" charset="0"/>
              </a:endParaRPr>
            </a:p>
          </p:txBody>
        </p:sp>
        <p:sp>
          <p:nvSpPr>
            <p:cNvPr id="9" name="Text 4">
              <a:extLst>
                <a:ext uri="{FF2B5EF4-FFF2-40B4-BE49-F238E27FC236}">
                  <a16:creationId xmlns:a16="http://schemas.microsoft.com/office/drawing/2014/main" id="{4BD46E2B-11EA-6D12-FF9D-B30AF61BBF6D}"/>
                </a:ext>
              </a:extLst>
            </p:cNvPr>
            <p:cNvSpPr txBox="1"/>
            <p:nvPr/>
          </p:nvSpPr>
          <p:spPr>
            <a:xfrm>
              <a:off x="640080" y="2377440"/>
              <a:ext cx="2103120" cy="411480"/>
            </a:xfrm>
            <a:prstGeom prst="rect">
              <a:avLst/>
            </a:prstGeom>
            <a:noFill/>
            <a:ln/>
          </p:spPr>
          <p:txBody>
            <a:bodyPr wrap="square" lIns="0" tIns="152400" rIns="101600" bIns="0" rtlCol="0" anchor="ctr"/>
            <a:lstStyle/>
            <a:p>
              <a:pPr marL="0" indent="0">
                <a:buNone/>
              </a:pPr>
              <a:r>
                <a:rPr lang="nl-NL" sz="1900" b="1" noProof="0">
                  <a:solidFill>
                    <a:srgbClr val="0C3B62"/>
                  </a:solidFill>
                  <a:latin typeface="Arial" panose="020B0604020202020204" pitchFamily="34" charset="0"/>
                  <a:ea typeface="Alaska Contrast" pitchFamily="34" charset="-122"/>
                  <a:cs typeface="Arial" panose="020B0604020202020204" pitchFamily="34" charset="0"/>
                </a:rPr>
                <a:t>Theorieboek</a:t>
              </a:r>
              <a:endParaRPr lang="nl-NL" sz="1900" noProof="0">
                <a:latin typeface="Arial" panose="020B0604020202020204" pitchFamily="34" charset="0"/>
                <a:cs typeface="Arial" panose="020B0604020202020204" pitchFamily="34" charset="0"/>
              </a:endParaRPr>
            </a:p>
          </p:txBody>
        </p:sp>
        <p:sp>
          <p:nvSpPr>
            <p:cNvPr id="11" name="Text 5">
              <a:extLst>
                <a:ext uri="{FF2B5EF4-FFF2-40B4-BE49-F238E27FC236}">
                  <a16:creationId xmlns:a16="http://schemas.microsoft.com/office/drawing/2014/main" id="{17462570-187B-D2B0-4D25-F53922510817}"/>
                </a:ext>
              </a:extLst>
            </p:cNvPr>
            <p:cNvSpPr txBox="1"/>
            <p:nvPr/>
          </p:nvSpPr>
          <p:spPr>
            <a:xfrm>
              <a:off x="640080" y="2834640"/>
              <a:ext cx="2103120" cy="548640"/>
            </a:xfrm>
            <a:prstGeom prst="rect">
              <a:avLst/>
            </a:prstGeom>
            <a:noFill/>
            <a:ln/>
          </p:spPr>
          <p:txBody>
            <a:bodyPr wrap="square" lIns="0" tIns="152400" rIns="101600" bIns="0" rtlCol="0" anchor="t"/>
            <a:lstStyle/>
            <a:p>
              <a:pPr marL="0" indent="0">
                <a:buNone/>
              </a:pPr>
              <a:r>
                <a:rPr lang="nl-NL" sz="1300" b="1" noProof="0">
                  <a:solidFill>
                    <a:srgbClr val="F59638"/>
                  </a:solidFill>
                  <a:latin typeface="Arial" panose="020B0604020202020204" pitchFamily="34" charset="0"/>
                  <a:ea typeface="Alaska Contrast" pitchFamily="34" charset="-122"/>
                  <a:cs typeface="Arial" panose="020B0604020202020204" pitchFamily="34" charset="0"/>
                </a:rPr>
                <a:t>Begrijpen</a:t>
              </a:r>
              <a:endParaRPr lang="nl-NL" sz="1300" noProof="0">
                <a:latin typeface="Arial" panose="020B0604020202020204" pitchFamily="34" charset="0"/>
                <a:cs typeface="Arial" panose="020B0604020202020204" pitchFamily="34" charset="0"/>
              </a:endParaRPr>
            </a:p>
          </p:txBody>
        </p:sp>
        <p:sp>
          <p:nvSpPr>
            <p:cNvPr id="13" name="Text 6">
              <a:extLst>
                <a:ext uri="{FF2B5EF4-FFF2-40B4-BE49-F238E27FC236}">
                  <a16:creationId xmlns:a16="http://schemas.microsoft.com/office/drawing/2014/main" id="{A54F3E31-B7CF-CE63-BFC0-66AE1CFA2479}"/>
                </a:ext>
              </a:extLst>
            </p:cNvPr>
            <p:cNvSpPr txBox="1"/>
            <p:nvPr/>
          </p:nvSpPr>
          <p:spPr>
            <a:xfrm>
              <a:off x="640080" y="3429000"/>
              <a:ext cx="2103120" cy="1234440"/>
            </a:xfrm>
            <a:prstGeom prst="rect">
              <a:avLst/>
            </a:prstGeom>
            <a:noFill/>
            <a:ln/>
          </p:spPr>
          <p:txBody>
            <a:bodyPr wrap="square" lIns="0" tIns="152400" rIns="101600" bIns="0" rtlCol="0" anchor="t"/>
            <a:lstStyle/>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Kennis, uitleg en onderbouwing. Het boek is de norm.</a:t>
              </a:r>
              <a:endParaRPr lang="nl-NL" sz="1300" noProof="0">
                <a:latin typeface="Arial" panose="020B0604020202020204" pitchFamily="34" charset="0"/>
                <a:cs typeface="Arial" panose="020B0604020202020204" pitchFamily="34" charset="0"/>
              </a:endParaRPr>
            </a:p>
          </p:txBody>
        </p:sp>
        <p:sp>
          <p:nvSpPr>
            <p:cNvPr id="15" name="Text 7">
              <a:extLst>
                <a:ext uri="{FF2B5EF4-FFF2-40B4-BE49-F238E27FC236}">
                  <a16:creationId xmlns:a16="http://schemas.microsoft.com/office/drawing/2014/main" id="{341E6C13-0936-9C72-24BE-4F1BBBA1B798}"/>
                </a:ext>
              </a:extLst>
            </p:cNvPr>
            <p:cNvSpPr txBox="1"/>
            <p:nvPr/>
          </p:nvSpPr>
          <p:spPr>
            <a:xfrm>
              <a:off x="2884932" y="1691640"/>
              <a:ext cx="2103120" cy="274320"/>
            </a:xfrm>
            <a:prstGeom prst="rect">
              <a:avLst/>
            </a:prstGeom>
            <a:noFill/>
            <a:ln/>
          </p:spPr>
          <p:txBody>
            <a:bodyPr wrap="square" lIns="0" tIns="152400" rIns="0" bIns="0" rtlCol="0" anchor="ctr"/>
            <a:lstStyle/>
            <a:p>
              <a:pPr marL="0" indent="0">
                <a:buNone/>
              </a:pPr>
              <a:r>
                <a:rPr lang="nl-NL" sz="1000" b="1" kern="0" spc="120" noProof="0">
                  <a:solidFill>
                    <a:srgbClr val="6B7C8C"/>
                  </a:solidFill>
                  <a:latin typeface="Arial" panose="020B0604020202020204" pitchFamily="34" charset="0"/>
                  <a:ea typeface="Alaska Contrast" pitchFamily="34" charset="-122"/>
                  <a:cs typeface="Arial" panose="020B0604020202020204" pitchFamily="34" charset="0"/>
                </a:rPr>
                <a:t>VOORAF</a:t>
              </a:r>
              <a:endParaRPr lang="nl-NL" sz="1000" noProof="0">
                <a:latin typeface="Arial" panose="020B0604020202020204" pitchFamily="34" charset="0"/>
                <a:cs typeface="Arial" panose="020B0604020202020204" pitchFamily="34" charset="0"/>
              </a:endParaRPr>
            </a:p>
          </p:txBody>
        </p:sp>
        <p:sp>
          <p:nvSpPr>
            <p:cNvPr id="17" name="Text 8">
              <a:extLst>
                <a:ext uri="{FF2B5EF4-FFF2-40B4-BE49-F238E27FC236}">
                  <a16:creationId xmlns:a16="http://schemas.microsoft.com/office/drawing/2014/main" id="{075A5174-7DBB-061F-33B6-3AA3D79AEA1B}"/>
                </a:ext>
              </a:extLst>
            </p:cNvPr>
            <p:cNvSpPr txBox="1"/>
            <p:nvPr/>
          </p:nvSpPr>
          <p:spPr>
            <a:xfrm>
              <a:off x="2884932" y="2377440"/>
              <a:ext cx="2103120" cy="411480"/>
            </a:xfrm>
            <a:prstGeom prst="rect">
              <a:avLst/>
            </a:prstGeom>
            <a:noFill/>
            <a:ln/>
          </p:spPr>
          <p:txBody>
            <a:bodyPr wrap="square" lIns="0" tIns="152400" rIns="101600" bIns="0" rtlCol="0" anchor="ctr"/>
            <a:lstStyle/>
            <a:p>
              <a:pPr marL="0" indent="0">
                <a:buNone/>
              </a:pPr>
              <a:r>
                <a:rPr lang="nl-NL" sz="1900" b="1" noProof="0">
                  <a:solidFill>
                    <a:srgbClr val="0C3B62"/>
                  </a:solidFill>
                  <a:latin typeface="Arial" panose="020B0604020202020204" pitchFamily="34" charset="0"/>
                  <a:ea typeface="Alaska Contrast" pitchFamily="34" charset="-122"/>
                  <a:cs typeface="Arial" panose="020B0604020202020204" pitchFamily="34" charset="0"/>
                </a:rPr>
                <a:t>E-</a:t>
              </a:r>
              <a:r>
                <a:rPr lang="nl-NL" sz="1900" b="1" noProof="0" err="1">
                  <a:solidFill>
                    <a:srgbClr val="0C3B62"/>
                  </a:solidFill>
                  <a:latin typeface="Arial" panose="020B0604020202020204" pitchFamily="34" charset="0"/>
                  <a:ea typeface="Alaska Contrast" pitchFamily="34" charset="-122"/>
                  <a:cs typeface="Arial" panose="020B0604020202020204" pitchFamily="34" charset="0"/>
                </a:rPr>
                <a:t>learning</a:t>
              </a:r>
              <a:endParaRPr lang="nl-NL" sz="1900" noProof="0">
                <a:latin typeface="Arial" panose="020B0604020202020204" pitchFamily="34" charset="0"/>
                <a:cs typeface="Arial" panose="020B0604020202020204" pitchFamily="34" charset="0"/>
              </a:endParaRPr>
            </a:p>
          </p:txBody>
        </p:sp>
        <p:sp>
          <p:nvSpPr>
            <p:cNvPr id="19" name="Text 9">
              <a:extLst>
                <a:ext uri="{FF2B5EF4-FFF2-40B4-BE49-F238E27FC236}">
                  <a16:creationId xmlns:a16="http://schemas.microsoft.com/office/drawing/2014/main" id="{34A3CD98-8CD1-F3C8-8F3C-1250EF97DCA4}"/>
                </a:ext>
              </a:extLst>
            </p:cNvPr>
            <p:cNvSpPr txBox="1"/>
            <p:nvPr/>
          </p:nvSpPr>
          <p:spPr>
            <a:xfrm>
              <a:off x="2884932" y="2834640"/>
              <a:ext cx="2103120" cy="548640"/>
            </a:xfrm>
            <a:prstGeom prst="rect">
              <a:avLst/>
            </a:prstGeom>
            <a:noFill/>
            <a:ln/>
          </p:spPr>
          <p:txBody>
            <a:bodyPr wrap="square" lIns="0" tIns="152400" rIns="101600" bIns="0" rtlCol="0" anchor="t"/>
            <a:lstStyle/>
            <a:p>
              <a:pPr marL="0" indent="0">
                <a:buNone/>
              </a:pPr>
              <a:r>
                <a:rPr lang="nl-NL" sz="1300" b="1" noProof="0">
                  <a:solidFill>
                    <a:srgbClr val="F59638"/>
                  </a:solidFill>
                  <a:latin typeface="Arial" panose="020B0604020202020204" pitchFamily="34" charset="0"/>
                  <a:ea typeface="Alaska Contrast" pitchFamily="34" charset="-122"/>
                  <a:cs typeface="Arial" panose="020B0604020202020204" pitchFamily="34" charset="0"/>
                </a:rPr>
                <a:t>Herkennen en kiezen</a:t>
              </a:r>
              <a:endParaRPr lang="nl-NL" sz="1300" noProof="0">
                <a:latin typeface="Arial" panose="020B0604020202020204" pitchFamily="34" charset="0"/>
                <a:cs typeface="Arial" panose="020B0604020202020204" pitchFamily="34" charset="0"/>
              </a:endParaRPr>
            </a:p>
          </p:txBody>
        </p:sp>
        <p:sp>
          <p:nvSpPr>
            <p:cNvPr id="21" name="Text 10">
              <a:extLst>
                <a:ext uri="{FF2B5EF4-FFF2-40B4-BE49-F238E27FC236}">
                  <a16:creationId xmlns:a16="http://schemas.microsoft.com/office/drawing/2014/main" id="{FCECFE79-1EBB-96BE-946D-22CE7ACAE7EF}"/>
                </a:ext>
              </a:extLst>
            </p:cNvPr>
            <p:cNvSpPr txBox="1"/>
            <p:nvPr/>
          </p:nvSpPr>
          <p:spPr>
            <a:xfrm>
              <a:off x="2884932" y="3429000"/>
              <a:ext cx="2103120" cy="1234440"/>
            </a:xfrm>
            <a:prstGeom prst="rect">
              <a:avLst/>
            </a:prstGeom>
            <a:noFill/>
            <a:ln/>
          </p:spPr>
          <p:txBody>
            <a:bodyPr wrap="square" lIns="0" tIns="152400" rIns="101600" bIns="0" rtlCol="0" anchor="t"/>
            <a:lstStyle/>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Situaties inschatten, een handelwijze kiezen en feedback krijgen.</a:t>
              </a:r>
              <a:endParaRPr lang="nl-NL" sz="1300" noProof="0">
                <a:latin typeface="Arial" panose="020B0604020202020204" pitchFamily="34" charset="0"/>
                <a:cs typeface="Arial" panose="020B0604020202020204" pitchFamily="34" charset="0"/>
              </a:endParaRPr>
            </a:p>
          </p:txBody>
        </p:sp>
        <p:sp>
          <p:nvSpPr>
            <p:cNvPr id="23" name="Text 11">
              <a:extLst>
                <a:ext uri="{FF2B5EF4-FFF2-40B4-BE49-F238E27FC236}">
                  <a16:creationId xmlns:a16="http://schemas.microsoft.com/office/drawing/2014/main" id="{3308B30B-564A-A4AA-90F2-0FDC95486628}"/>
                </a:ext>
              </a:extLst>
            </p:cNvPr>
            <p:cNvSpPr txBox="1"/>
            <p:nvPr/>
          </p:nvSpPr>
          <p:spPr>
            <a:xfrm>
              <a:off x="5129784" y="1691640"/>
              <a:ext cx="2103120" cy="274320"/>
            </a:xfrm>
            <a:prstGeom prst="rect">
              <a:avLst/>
            </a:prstGeom>
            <a:noFill/>
            <a:ln/>
          </p:spPr>
          <p:txBody>
            <a:bodyPr wrap="square" lIns="0" tIns="152400" rIns="0" bIns="0" rtlCol="0" anchor="ctr"/>
            <a:lstStyle/>
            <a:p>
              <a:pPr marL="0" indent="0">
                <a:buNone/>
              </a:pPr>
              <a:r>
                <a:rPr lang="nl-NL" sz="1000" b="1" kern="0" spc="120" noProof="0">
                  <a:solidFill>
                    <a:srgbClr val="6B7C8C"/>
                  </a:solidFill>
                  <a:latin typeface="Arial" panose="020B0604020202020204" pitchFamily="34" charset="0"/>
                  <a:ea typeface="Alaska Contrast" pitchFamily="34" charset="-122"/>
                  <a:cs typeface="Arial" panose="020B0604020202020204" pitchFamily="34" charset="0"/>
                </a:rPr>
                <a:t>TIJDENS HET LEREN</a:t>
              </a:r>
              <a:endParaRPr lang="nl-NL" sz="1000" noProof="0">
                <a:latin typeface="Arial" panose="020B0604020202020204" pitchFamily="34" charset="0"/>
                <a:cs typeface="Arial" panose="020B0604020202020204" pitchFamily="34" charset="0"/>
              </a:endParaRPr>
            </a:p>
          </p:txBody>
        </p:sp>
        <p:sp>
          <p:nvSpPr>
            <p:cNvPr id="25" name="Text 12">
              <a:extLst>
                <a:ext uri="{FF2B5EF4-FFF2-40B4-BE49-F238E27FC236}">
                  <a16:creationId xmlns:a16="http://schemas.microsoft.com/office/drawing/2014/main" id="{8D6481B8-81E3-EF73-1AAF-51F9342BF982}"/>
                </a:ext>
              </a:extLst>
            </p:cNvPr>
            <p:cNvSpPr txBox="1"/>
            <p:nvPr/>
          </p:nvSpPr>
          <p:spPr>
            <a:xfrm>
              <a:off x="5129784" y="2377440"/>
              <a:ext cx="2103120" cy="411480"/>
            </a:xfrm>
            <a:prstGeom prst="rect">
              <a:avLst/>
            </a:prstGeom>
            <a:noFill/>
            <a:ln/>
          </p:spPr>
          <p:txBody>
            <a:bodyPr wrap="square" lIns="0" tIns="152400" rIns="101600" bIns="0" rtlCol="0" anchor="ctr"/>
            <a:lstStyle/>
            <a:p>
              <a:pPr marL="0" indent="0">
                <a:buNone/>
              </a:pPr>
              <a:r>
                <a:rPr lang="nl-NL" sz="1900" b="1" noProof="0">
                  <a:solidFill>
                    <a:srgbClr val="0C3B62"/>
                  </a:solidFill>
                  <a:latin typeface="Arial" panose="020B0604020202020204" pitchFamily="34" charset="0"/>
                  <a:ea typeface="Alaska Contrast" pitchFamily="34" charset="-122"/>
                  <a:cs typeface="Arial" panose="020B0604020202020204" pitchFamily="34" charset="0"/>
                </a:rPr>
                <a:t>Werkboek</a:t>
              </a:r>
              <a:endParaRPr lang="nl-NL" sz="1900" noProof="0">
                <a:latin typeface="Arial" panose="020B0604020202020204" pitchFamily="34" charset="0"/>
                <a:cs typeface="Arial" panose="020B0604020202020204" pitchFamily="34" charset="0"/>
              </a:endParaRPr>
            </a:p>
          </p:txBody>
        </p:sp>
        <p:sp>
          <p:nvSpPr>
            <p:cNvPr id="27" name="Text 13">
              <a:extLst>
                <a:ext uri="{FF2B5EF4-FFF2-40B4-BE49-F238E27FC236}">
                  <a16:creationId xmlns:a16="http://schemas.microsoft.com/office/drawing/2014/main" id="{323F7F58-194B-DE81-8C92-298D3DCB3E82}"/>
                </a:ext>
              </a:extLst>
            </p:cNvPr>
            <p:cNvSpPr txBox="1"/>
            <p:nvPr/>
          </p:nvSpPr>
          <p:spPr>
            <a:xfrm>
              <a:off x="5129784" y="2834640"/>
              <a:ext cx="2103120" cy="548640"/>
            </a:xfrm>
            <a:prstGeom prst="rect">
              <a:avLst/>
            </a:prstGeom>
            <a:noFill/>
            <a:ln/>
          </p:spPr>
          <p:txBody>
            <a:bodyPr wrap="square" lIns="0" tIns="152400" rIns="101600" bIns="0" rtlCol="0" anchor="t"/>
            <a:lstStyle/>
            <a:p>
              <a:pPr marL="0" indent="0">
                <a:buNone/>
              </a:pPr>
              <a:r>
                <a:rPr lang="nl-NL" sz="1300" b="1" noProof="0">
                  <a:solidFill>
                    <a:srgbClr val="F59638"/>
                  </a:solidFill>
                  <a:latin typeface="Arial" panose="020B0604020202020204" pitchFamily="34" charset="0"/>
                  <a:ea typeface="Alaska Contrast" pitchFamily="34" charset="-122"/>
                  <a:cs typeface="Arial" panose="020B0604020202020204" pitchFamily="34" charset="0"/>
                </a:rPr>
                <a:t>Beslissingen onderbouwen</a:t>
              </a:r>
              <a:endParaRPr lang="nl-NL" sz="1300" noProof="0">
                <a:latin typeface="Arial" panose="020B0604020202020204" pitchFamily="34" charset="0"/>
                <a:cs typeface="Arial" panose="020B0604020202020204" pitchFamily="34" charset="0"/>
              </a:endParaRPr>
            </a:p>
          </p:txBody>
        </p:sp>
        <p:sp>
          <p:nvSpPr>
            <p:cNvPr id="29" name="Text 14">
              <a:extLst>
                <a:ext uri="{FF2B5EF4-FFF2-40B4-BE49-F238E27FC236}">
                  <a16:creationId xmlns:a16="http://schemas.microsoft.com/office/drawing/2014/main" id="{F13A0BD1-8FF1-9B75-3112-4E3E707F73E9}"/>
                </a:ext>
              </a:extLst>
            </p:cNvPr>
            <p:cNvSpPr txBox="1"/>
            <p:nvPr/>
          </p:nvSpPr>
          <p:spPr>
            <a:xfrm>
              <a:off x="5129784" y="3429000"/>
              <a:ext cx="2103120" cy="1234440"/>
            </a:xfrm>
            <a:prstGeom prst="rect">
              <a:avLst/>
            </a:prstGeom>
            <a:noFill/>
            <a:ln/>
          </p:spPr>
          <p:txBody>
            <a:bodyPr wrap="square" lIns="0" tIns="152400" rIns="101600" bIns="0" rtlCol="0" anchor="t"/>
            <a:lstStyle/>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Situaties uitwerken en uitleggen waarom je zo handelt.</a:t>
              </a:r>
              <a:endParaRPr lang="nl-NL" sz="1300" noProof="0">
                <a:latin typeface="Arial" panose="020B0604020202020204" pitchFamily="34" charset="0"/>
                <a:cs typeface="Arial" panose="020B0604020202020204" pitchFamily="34" charset="0"/>
              </a:endParaRPr>
            </a:p>
          </p:txBody>
        </p:sp>
        <p:sp>
          <p:nvSpPr>
            <p:cNvPr id="31" name="Shape 15">
              <a:extLst>
                <a:ext uri="{FF2B5EF4-FFF2-40B4-BE49-F238E27FC236}">
                  <a16:creationId xmlns:a16="http://schemas.microsoft.com/office/drawing/2014/main" id="{15CCA76C-BCDE-BB92-5235-4540D89AD4B7}"/>
                </a:ext>
              </a:extLst>
            </p:cNvPr>
            <p:cNvSpPr/>
            <p:nvPr/>
          </p:nvSpPr>
          <p:spPr>
            <a:xfrm>
              <a:off x="7328916" y="2148840"/>
              <a:ext cx="2194560" cy="260604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33" name="Text 16">
              <a:extLst>
                <a:ext uri="{FF2B5EF4-FFF2-40B4-BE49-F238E27FC236}">
                  <a16:creationId xmlns:a16="http://schemas.microsoft.com/office/drawing/2014/main" id="{477F3E1C-16F4-8ACC-85AD-3C04BBA95BF1}"/>
                </a:ext>
              </a:extLst>
            </p:cNvPr>
            <p:cNvSpPr txBox="1"/>
            <p:nvPr/>
          </p:nvSpPr>
          <p:spPr>
            <a:xfrm>
              <a:off x="7374636" y="1691640"/>
              <a:ext cx="2103120" cy="274320"/>
            </a:xfrm>
            <a:prstGeom prst="rect">
              <a:avLst/>
            </a:prstGeom>
            <a:noFill/>
            <a:ln/>
          </p:spPr>
          <p:txBody>
            <a:bodyPr wrap="square" lIns="0" tIns="152400" rIns="0" bIns="0" rtlCol="0" anchor="ctr"/>
            <a:lstStyle/>
            <a:p>
              <a:pPr marL="0" indent="0">
                <a:buNone/>
              </a:pPr>
              <a:r>
                <a:rPr lang="nl-NL" sz="1000" b="1" kern="0" spc="120" noProof="0">
                  <a:solidFill>
                    <a:srgbClr val="6B7C8C"/>
                  </a:solidFill>
                  <a:latin typeface="Arial" panose="020B0604020202020204" pitchFamily="34" charset="0"/>
                  <a:ea typeface="Alaska Contrast" pitchFamily="34" charset="-122"/>
                  <a:cs typeface="Arial" panose="020B0604020202020204" pitchFamily="34" charset="0"/>
                </a:rPr>
                <a:t>IN DE LES</a:t>
              </a:r>
              <a:endParaRPr lang="nl-NL" sz="1000" noProof="0">
                <a:latin typeface="Arial" panose="020B0604020202020204" pitchFamily="34" charset="0"/>
                <a:cs typeface="Arial" panose="020B0604020202020204" pitchFamily="34" charset="0"/>
              </a:endParaRPr>
            </a:p>
          </p:txBody>
        </p:sp>
        <p:sp>
          <p:nvSpPr>
            <p:cNvPr id="35" name="Text 17">
              <a:extLst>
                <a:ext uri="{FF2B5EF4-FFF2-40B4-BE49-F238E27FC236}">
                  <a16:creationId xmlns:a16="http://schemas.microsoft.com/office/drawing/2014/main" id="{D1134EDC-2C41-FA6E-1F38-8BCE3AAAF171}"/>
                </a:ext>
              </a:extLst>
            </p:cNvPr>
            <p:cNvSpPr txBox="1"/>
            <p:nvPr/>
          </p:nvSpPr>
          <p:spPr>
            <a:xfrm>
              <a:off x="7410496" y="2377440"/>
              <a:ext cx="2103120" cy="411480"/>
            </a:xfrm>
            <a:prstGeom prst="rect">
              <a:avLst/>
            </a:prstGeom>
            <a:noFill/>
            <a:ln/>
          </p:spPr>
          <p:txBody>
            <a:bodyPr wrap="square" lIns="0" tIns="152400" rIns="101600" bIns="0" rtlCol="0" anchor="ctr"/>
            <a:lstStyle/>
            <a:p>
              <a:pPr marL="0" indent="0">
                <a:buNone/>
              </a:pPr>
              <a:r>
                <a:rPr lang="nl-NL" sz="1900" b="1" noProof="0">
                  <a:solidFill>
                    <a:srgbClr val="FFFFFF"/>
                  </a:solidFill>
                  <a:latin typeface="Arial" panose="020B0604020202020204" pitchFamily="34" charset="0"/>
                  <a:ea typeface="Alaska Contrast" pitchFamily="34" charset="-122"/>
                  <a:cs typeface="Arial" panose="020B0604020202020204" pitchFamily="34" charset="0"/>
                </a:rPr>
                <a:t>Praktijk</a:t>
              </a:r>
              <a:endParaRPr lang="nl-NL" sz="1900" noProof="0">
                <a:latin typeface="Arial" panose="020B0604020202020204" pitchFamily="34" charset="0"/>
                <a:cs typeface="Arial" panose="020B0604020202020204" pitchFamily="34" charset="0"/>
              </a:endParaRPr>
            </a:p>
          </p:txBody>
        </p:sp>
        <p:sp>
          <p:nvSpPr>
            <p:cNvPr id="37" name="Text 18">
              <a:extLst>
                <a:ext uri="{FF2B5EF4-FFF2-40B4-BE49-F238E27FC236}">
                  <a16:creationId xmlns:a16="http://schemas.microsoft.com/office/drawing/2014/main" id="{12561608-B13E-D68D-AC05-F87234EEA534}"/>
                </a:ext>
              </a:extLst>
            </p:cNvPr>
            <p:cNvSpPr txBox="1"/>
            <p:nvPr/>
          </p:nvSpPr>
          <p:spPr>
            <a:xfrm>
              <a:off x="7410496" y="2834640"/>
              <a:ext cx="2103120" cy="548640"/>
            </a:xfrm>
            <a:prstGeom prst="rect">
              <a:avLst/>
            </a:prstGeom>
            <a:noFill/>
            <a:ln/>
          </p:spPr>
          <p:txBody>
            <a:bodyPr wrap="square" lIns="0" tIns="152400" rIns="101600" bIns="0" rtlCol="0" anchor="t"/>
            <a:lstStyle/>
            <a:p>
              <a:pPr marL="0" indent="0">
                <a:buNone/>
              </a:pPr>
              <a:r>
                <a:rPr lang="nl-NL" sz="1300" b="1" noProof="0">
                  <a:solidFill>
                    <a:srgbClr val="F59638"/>
                  </a:solidFill>
                  <a:latin typeface="Arial" panose="020B0604020202020204" pitchFamily="34" charset="0"/>
                  <a:ea typeface="Alaska Contrast" pitchFamily="34" charset="-122"/>
                  <a:cs typeface="Arial" panose="020B0604020202020204" pitchFamily="34" charset="0"/>
                </a:rPr>
                <a:t>Handelen en bijsturen</a:t>
              </a:r>
              <a:endParaRPr lang="nl-NL" sz="1300" noProof="0">
                <a:latin typeface="Arial" panose="020B0604020202020204" pitchFamily="34" charset="0"/>
                <a:cs typeface="Arial" panose="020B0604020202020204" pitchFamily="34" charset="0"/>
              </a:endParaRPr>
            </a:p>
          </p:txBody>
        </p:sp>
        <p:sp>
          <p:nvSpPr>
            <p:cNvPr id="39" name="Text 19">
              <a:extLst>
                <a:ext uri="{FF2B5EF4-FFF2-40B4-BE49-F238E27FC236}">
                  <a16:creationId xmlns:a16="http://schemas.microsoft.com/office/drawing/2014/main" id="{79FEF532-CAB4-6D8F-A22F-E51E255BC1E4}"/>
                </a:ext>
              </a:extLst>
            </p:cNvPr>
            <p:cNvSpPr txBox="1"/>
            <p:nvPr/>
          </p:nvSpPr>
          <p:spPr>
            <a:xfrm>
              <a:off x="7410496" y="3429000"/>
              <a:ext cx="2103120" cy="1234440"/>
            </a:xfrm>
            <a:prstGeom prst="rect">
              <a:avLst/>
            </a:prstGeom>
            <a:noFill/>
            <a:ln/>
          </p:spPr>
          <p:txBody>
            <a:bodyPr wrap="square" lIns="0" tIns="152400" rIns="101600" bIns="0" rtlCol="0" anchor="t"/>
            <a:lstStyle/>
            <a:p>
              <a:pPr marL="0" indent="0">
                <a:buNone/>
              </a:pPr>
              <a:r>
                <a:rPr lang="nl-NL" sz="1300" noProof="0">
                  <a:solidFill>
                    <a:srgbClr val="FFFFFF"/>
                  </a:solidFill>
                  <a:latin typeface="Arial" panose="020B0604020202020204" pitchFamily="34" charset="0"/>
                  <a:ea typeface="Alaska Contrast" pitchFamily="34" charset="-122"/>
                  <a:cs typeface="Arial" panose="020B0604020202020204" pitchFamily="34" charset="0"/>
                </a:rPr>
                <a:t>Vaardigheden uitvoeren, keuzes toepassen en gerichte feedback krijgen.</a:t>
              </a:r>
              <a:endParaRPr lang="nl-NL" sz="1300" noProof="0">
                <a:latin typeface="Arial" panose="020B0604020202020204" pitchFamily="34" charset="0"/>
                <a:cs typeface="Arial" panose="020B0604020202020204" pitchFamily="34" charset="0"/>
              </a:endParaRPr>
            </a:p>
          </p:txBody>
        </p:sp>
        <p:sp>
          <p:nvSpPr>
            <p:cNvPr id="41" name="Text 20">
              <a:extLst>
                <a:ext uri="{FF2B5EF4-FFF2-40B4-BE49-F238E27FC236}">
                  <a16:creationId xmlns:a16="http://schemas.microsoft.com/office/drawing/2014/main" id="{3EEC5A02-1720-987A-DD99-0B5E85246EA3}"/>
                </a:ext>
              </a:extLst>
            </p:cNvPr>
            <p:cNvSpPr txBox="1"/>
            <p:nvPr/>
          </p:nvSpPr>
          <p:spPr>
            <a:xfrm>
              <a:off x="9619488" y="1691640"/>
              <a:ext cx="2103120" cy="274320"/>
            </a:xfrm>
            <a:prstGeom prst="rect">
              <a:avLst/>
            </a:prstGeom>
            <a:noFill/>
            <a:ln/>
          </p:spPr>
          <p:txBody>
            <a:bodyPr wrap="square" lIns="0" tIns="152400" rIns="0" bIns="0" rtlCol="0" anchor="ctr"/>
            <a:lstStyle/>
            <a:p>
              <a:pPr marL="0" indent="0">
                <a:buNone/>
              </a:pPr>
              <a:r>
                <a:rPr lang="nl-NL" sz="1000" b="1" kern="0" spc="120" noProof="0">
                  <a:solidFill>
                    <a:srgbClr val="6B7C8C"/>
                  </a:solidFill>
                  <a:latin typeface="Arial" panose="020B0604020202020204" pitchFamily="34" charset="0"/>
                  <a:ea typeface="Alaska Contrast" pitchFamily="34" charset="-122"/>
                  <a:cs typeface="Arial" panose="020B0604020202020204" pitchFamily="34" charset="0"/>
                </a:rPr>
                <a:t>AFSLUITEND</a:t>
              </a:r>
              <a:endParaRPr lang="nl-NL" sz="1000" noProof="0">
                <a:latin typeface="Arial" panose="020B0604020202020204" pitchFamily="34" charset="0"/>
                <a:cs typeface="Arial" panose="020B0604020202020204" pitchFamily="34" charset="0"/>
              </a:endParaRPr>
            </a:p>
          </p:txBody>
        </p:sp>
        <p:sp>
          <p:nvSpPr>
            <p:cNvPr id="43" name="Text 21">
              <a:extLst>
                <a:ext uri="{FF2B5EF4-FFF2-40B4-BE49-F238E27FC236}">
                  <a16:creationId xmlns:a16="http://schemas.microsoft.com/office/drawing/2014/main" id="{67BE4BFF-5810-4C50-3FB1-4CDD63FE68CA}"/>
                </a:ext>
              </a:extLst>
            </p:cNvPr>
            <p:cNvSpPr txBox="1"/>
            <p:nvPr/>
          </p:nvSpPr>
          <p:spPr>
            <a:xfrm>
              <a:off x="9619488" y="2377440"/>
              <a:ext cx="2103120" cy="411480"/>
            </a:xfrm>
            <a:prstGeom prst="rect">
              <a:avLst/>
            </a:prstGeom>
            <a:noFill/>
            <a:ln/>
          </p:spPr>
          <p:txBody>
            <a:bodyPr wrap="square" lIns="0" tIns="152400" rIns="101600" bIns="0" rtlCol="0" anchor="ctr"/>
            <a:lstStyle/>
            <a:p>
              <a:pPr marL="0" indent="0">
                <a:buNone/>
              </a:pPr>
              <a:r>
                <a:rPr lang="nl-NL" sz="1900" b="1" noProof="0">
                  <a:solidFill>
                    <a:srgbClr val="0C3B62"/>
                  </a:solidFill>
                  <a:latin typeface="Arial" panose="020B0604020202020204" pitchFamily="34" charset="0"/>
                  <a:ea typeface="Alaska Contrast" pitchFamily="34" charset="-122"/>
                  <a:cs typeface="Arial" panose="020B0604020202020204" pitchFamily="34" charset="0"/>
                </a:rPr>
                <a:t>Toetsing</a:t>
              </a:r>
              <a:endParaRPr lang="nl-NL" sz="1900" noProof="0">
                <a:latin typeface="Arial" panose="020B0604020202020204" pitchFamily="34" charset="0"/>
                <a:cs typeface="Arial" panose="020B0604020202020204" pitchFamily="34" charset="0"/>
              </a:endParaRPr>
            </a:p>
          </p:txBody>
        </p:sp>
        <p:sp>
          <p:nvSpPr>
            <p:cNvPr id="45" name="Text 22">
              <a:extLst>
                <a:ext uri="{FF2B5EF4-FFF2-40B4-BE49-F238E27FC236}">
                  <a16:creationId xmlns:a16="http://schemas.microsoft.com/office/drawing/2014/main" id="{365F01F5-BD0A-B915-1415-2D47DC29BD17}"/>
                </a:ext>
              </a:extLst>
            </p:cNvPr>
            <p:cNvSpPr txBox="1"/>
            <p:nvPr/>
          </p:nvSpPr>
          <p:spPr>
            <a:xfrm>
              <a:off x="9619488" y="2834640"/>
              <a:ext cx="2103120" cy="548640"/>
            </a:xfrm>
            <a:prstGeom prst="rect">
              <a:avLst/>
            </a:prstGeom>
            <a:noFill/>
            <a:ln/>
          </p:spPr>
          <p:txBody>
            <a:bodyPr wrap="square" lIns="0" tIns="152400" rIns="101600" bIns="0" rtlCol="0" anchor="t"/>
            <a:lstStyle/>
            <a:p>
              <a:pPr marL="0" indent="0">
                <a:buNone/>
              </a:pPr>
              <a:r>
                <a:rPr lang="nl-NL" sz="1300" b="1" noProof="0">
                  <a:solidFill>
                    <a:srgbClr val="F59638"/>
                  </a:solidFill>
                  <a:latin typeface="Arial" panose="020B0604020202020204" pitchFamily="34" charset="0"/>
                  <a:ea typeface="Alaska Contrast" pitchFamily="34" charset="-122"/>
                  <a:cs typeface="Arial" panose="020B0604020202020204" pitchFamily="34" charset="0"/>
                </a:rPr>
                <a:t>Aantonen</a:t>
              </a:r>
              <a:endParaRPr lang="nl-NL" sz="1300" noProof="0">
                <a:latin typeface="Arial" panose="020B0604020202020204" pitchFamily="34" charset="0"/>
                <a:cs typeface="Arial" panose="020B0604020202020204" pitchFamily="34" charset="0"/>
              </a:endParaRPr>
            </a:p>
          </p:txBody>
        </p:sp>
        <p:sp>
          <p:nvSpPr>
            <p:cNvPr id="47" name="Text 23">
              <a:extLst>
                <a:ext uri="{FF2B5EF4-FFF2-40B4-BE49-F238E27FC236}">
                  <a16:creationId xmlns:a16="http://schemas.microsoft.com/office/drawing/2014/main" id="{8270F6EE-6823-5A3D-DDC4-ACFA9A31D847}"/>
                </a:ext>
              </a:extLst>
            </p:cNvPr>
            <p:cNvSpPr txBox="1"/>
            <p:nvPr/>
          </p:nvSpPr>
          <p:spPr>
            <a:xfrm>
              <a:off x="9619488" y="3429000"/>
              <a:ext cx="2103120" cy="1234440"/>
            </a:xfrm>
            <a:prstGeom prst="rect">
              <a:avLst/>
            </a:prstGeom>
            <a:noFill/>
            <a:ln/>
          </p:spPr>
          <p:txBody>
            <a:bodyPr wrap="square" lIns="0" tIns="152400" rIns="101600" bIns="0" rtlCol="0" anchor="t"/>
            <a:lstStyle/>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Vaststellen dat de cursist de eindtermen beheerst.</a:t>
              </a:r>
              <a:endParaRPr lang="nl-NL" sz="1300" noProof="0">
                <a:latin typeface="Arial" panose="020B0604020202020204" pitchFamily="34" charset="0"/>
                <a:cs typeface="Arial" panose="020B0604020202020204" pitchFamily="34" charset="0"/>
              </a:endParaRPr>
            </a:p>
          </p:txBody>
        </p:sp>
      </p:grpSp>
      <p:sp>
        <p:nvSpPr>
          <p:cNvPr id="49" name="Shape 24">
            <a:extLst>
              <a:ext uri="{FF2B5EF4-FFF2-40B4-BE49-F238E27FC236}">
                <a16:creationId xmlns:a16="http://schemas.microsoft.com/office/drawing/2014/main" id="{A9E3AB1D-A742-DE98-6633-CEFDE58B703E}"/>
              </a:ext>
            </a:extLst>
          </p:cNvPr>
          <p:cNvSpPr/>
          <p:nvPr/>
        </p:nvSpPr>
        <p:spPr>
          <a:xfrm>
            <a:off x="548640" y="5074920"/>
            <a:ext cx="11094415" cy="566928"/>
          </a:xfrm>
          <a:prstGeom prst="rect">
            <a:avLst/>
          </a:prstGeom>
          <a:solidFill>
            <a:srgbClr val="E4EDF5"/>
          </a:solidFill>
          <a:ln w="12700">
            <a:solidFill>
              <a:srgbClr val="E4EDF5"/>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1" name="Shape 25">
            <a:extLst>
              <a:ext uri="{FF2B5EF4-FFF2-40B4-BE49-F238E27FC236}">
                <a16:creationId xmlns:a16="http://schemas.microsoft.com/office/drawing/2014/main" id="{BDDB415E-99F0-DB35-E90F-A13621FBA49D}"/>
              </a:ext>
            </a:extLst>
          </p:cNvPr>
          <p:cNvSpPr/>
          <p:nvPr/>
        </p:nvSpPr>
        <p:spPr>
          <a:xfrm>
            <a:off x="822960" y="5294376"/>
            <a:ext cx="128016" cy="128016"/>
          </a:xfrm>
          <a:prstGeom prst="ellipse">
            <a:avLst/>
          </a:prstGeom>
          <a:solidFill>
            <a:srgbClr val="F59638"/>
          </a:solidFill>
          <a:ln w="12700">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3" name="Text 26">
            <a:extLst>
              <a:ext uri="{FF2B5EF4-FFF2-40B4-BE49-F238E27FC236}">
                <a16:creationId xmlns:a16="http://schemas.microsoft.com/office/drawing/2014/main" id="{8759823E-38FA-E042-D233-3190B693FACF}"/>
              </a:ext>
            </a:extLst>
          </p:cNvPr>
          <p:cNvSpPr txBox="1"/>
          <p:nvPr/>
        </p:nvSpPr>
        <p:spPr>
          <a:xfrm>
            <a:off x="1097280" y="5074920"/>
            <a:ext cx="10271455"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De producten vullen elkaar aan. Gebruik de lestijd om keuzes te oefenen.</a:t>
            </a:r>
            <a:endParaRPr lang="nl-NL" sz="1500" noProof="0">
              <a:latin typeface="Arial" panose="020B0604020202020204" pitchFamily="34" charset="0"/>
              <a:cs typeface="Arial" panose="020B0604020202020204" pitchFamily="34" charset="0"/>
            </a:endParaRPr>
          </a:p>
        </p:txBody>
      </p:sp>
      <p:sp>
        <p:nvSpPr>
          <p:cNvPr id="55" name="Text 28">
            <a:extLst>
              <a:ext uri="{FF2B5EF4-FFF2-40B4-BE49-F238E27FC236}">
                <a16:creationId xmlns:a16="http://schemas.microsoft.com/office/drawing/2014/main" id="{7BC8E75D-F270-A696-2B83-79BC51BB3186}"/>
              </a:ext>
            </a:extLst>
          </p:cNvPr>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latin typeface="Arial" panose="020B0604020202020204" pitchFamily="34" charset="0"/>
                <a:cs typeface="Arial" panose="020B0604020202020204" pitchFamily="34" charset="0"/>
              </a:rPr>
              <a:t>1</a:t>
            </a:r>
          </a:p>
        </p:txBody>
      </p:sp>
    </p:spTree>
    <p:custDataLst>
      <p:tags r:id="rId1"/>
    </p:custDataLst>
    <p:extLst>
      <p:ext uri="{BB962C8B-B14F-4D97-AF65-F5344CB8AC3E}">
        <p14:creationId xmlns:p14="http://schemas.microsoft.com/office/powerpoint/2010/main" val="683311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1">
            <a:extLst>
              <a:ext uri="{FF2B5EF4-FFF2-40B4-BE49-F238E27FC236}">
                <a16:creationId xmlns:a16="http://schemas.microsoft.com/office/drawing/2014/main" id="{8499EA1E-DB0A-2335-FDFD-20D4911A53F5}"/>
              </a:ext>
            </a:extLst>
          </p:cNvPr>
          <p:cNvSpPr txBox="1"/>
          <p:nvPr/>
        </p:nvSpPr>
        <p:spPr>
          <a:xfrm>
            <a:off x="548640" y="658368"/>
            <a:ext cx="11064240" cy="566928"/>
          </a:xfrm>
          <a:prstGeom prst="rect">
            <a:avLst/>
          </a:prstGeom>
          <a:noFill/>
          <a:ln/>
        </p:spPr>
        <p:txBody>
          <a:bodyPr wrap="square" lIns="0" tIns="0" rIns="0" bIns="0" rtlCol="0" anchor="t"/>
          <a:lstStyle/>
          <a:p>
            <a:r>
              <a:rPr lang="nl-NL" sz="2800" b="1" noProof="0">
                <a:solidFill>
                  <a:srgbClr val="0C3B62"/>
                </a:solidFill>
                <a:latin typeface="Arial"/>
                <a:ea typeface="Alaska Contrast"/>
                <a:cs typeface="Arial"/>
              </a:rPr>
              <a:t>Wat is er nieuw? </a:t>
            </a:r>
            <a:endParaRPr lang="nl-NL" noProof="0"/>
          </a:p>
        </p:txBody>
      </p:sp>
      <p:sp>
        <p:nvSpPr>
          <p:cNvPr id="25" name="Text 9">
            <a:extLst>
              <a:ext uri="{FF2B5EF4-FFF2-40B4-BE49-F238E27FC236}">
                <a16:creationId xmlns:a16="http://schemas.microsoft.com/office/drawing/2014/main" id="{7AA9A8F5-8F6B-58C4-9D25-6803CBDC1900}"/>
              </a:ext>
            </a:extLst>
          </p:cNvPr>
          <p:cNvSpPr txBox="1"/>
          <p:nvPr/>
        </p:nvSpPr>
        <p:spPr>
          <a:xfrm>
            <a:off x="752534" y="1560294"/>
            <a:ext cx="10258204" cy="4025693"/>
          </a:xfrm>
          <a:prstGeom prst="rect">
            <a:avLst/>
          </a:prstGeom>
          <a:noFill/>
          <a:ln/>
        </p:spPr>
        <p:txBody>
          <a:bodyPr wrap="square" lIns="0" tIns="0" rIns="0" bIns="0" rtlCol="0" anchor="t"/>
          <a:lstStyle/>
          <a:p>
            <a:pPr marL="285750" indent="-285750">
              <a:buFont typeface="Arial" panose="020B0604020202020204" pitchFamily="34" charset="0"/>
              <a:buChar char="•"/>
            </a:pPr>
            <a:endParaRPr lang="nl-NL" sz="1600" noProof="0">
              <a:solidFill>
                <a:srgbClr val="0C3B62"/>
              </a:solidFill>
              <a:latin typeface="Arial" panose="020B0604020202020204" pitchFamily="34" charset="0"/>
              <a:ea typeface="Alaska Contrast" pitchFamily="34" charset="-122"/>
              <a:cs typeface="Arial" panose="020B0604020202020204" pitchFamily="34" charset="0"/>
            </a:endParaRPr>
          </a:p>
          <a:p>
            <a:pPr marL="285750" indent="-285750">
              <a:buFont typeface="Arial" panose="020B0604020202020204" pitchFamily="34" charset="0"/>
              <a:buChar char="•"/>
            </a:pPr>
            <a:r>
              <a:rPr lang="nl-NL" sz="1600" noProof="0">
                <a:solidFill>
                  <a:srgbClr val="0C3B62"/>
                </a:solidFill>
                <a:latin typeface="Arial" panose="020B0604020202020204" pitchFamily="34" charset="0"/>
                <a:ea typeface="Alaska Contrast" pitchFamily="34" charset="-122"/>
                <a:cs typeface="Arial" panose="020B0604020202020204" pitchFamily="34" charset="0"/>
              </a:rPr>
              <a:t>Actualisatie op basis van </a:t>
            </a:r>
            <a:r>
              <a:rPr lang="nl-NL" sz="1600" noProof="0">
                <a:solidFill>
                  <a:srgbClr val="0C3B62"/>
                </a:solidFill>
                <a:latin typeface="Arial" panose="020B0604020202020204" pitchFamily="34" charset="0"/>
                <a:ea typeface="Alaska Contrast" pitchFamily="34" charset="-122"/>
                <a:cs typeface="Arial" panose="020B0604020202020204" pitchFamily="34" charset="0"/>
                <a:hlinkClick r:id="rId3">
                  <a:extLst>
                    <a:ext uri="{A12FA001-AC4F-418D-AE19-62706E023703}">
                      <ahyp:hlinkClr xmlns:ahyp="http://schemas.microsoft.com/office/drawing/2018/hyperlinkcolor" val="tx"/>
                    </a:ext>
                  </a:extLst>
                </a:hlinkClick>
              </a:rPr>
              <a:t>Nederlandse Richtlijnen Eerste Hulp 2026</a:t>
            </a:r>
            <a:r>
              <a:rPr lang="nl-NL" sz="1600" noProof="0">
                <a:solidFill>
                  <a:srgbClr val="0C3B62"/>
                </a:solidFill>
                <a:latin typeface="Arial" panose="020B0604020202020204" pitchFamily="34" charset="0"/>
                <a:ea typeface="Alaska Contrast" pitchFamily="34" charset="-122"/>
                <a:cs typeface="Arial" panose="020B0604020202020204" pitchFamily="34" charset="0"/>
              </a:rPr>
              <a:t> &amp; </a:t>
            </a:r>
            <a:br>
              <a:rPr lang="nl-NL" sz="1600" noProof="0">
                <a:solidFill>
                  <a:srgbClr val="0C3B62"/>
                </a:solidFill>
                <a:latin typeface="Arial" panose="020B0604020202020204" pitchFamily="34" charset="0"/>
                <a:ea typeface="Alaska Contrast" pitchFamily="34" charset="-122"/>
                <a:cs typeface="Arial" panose="020B0604020202020204" pitchFamily="34" charset="0"/>
              </a:rPr>
            </a:br>
            <a:r>
              <a:rPr lang="nl-NL" sz="1600" noProof="0">
                <a:solidFill>
                  <a:srgbClr val="0C3B62"/>
                </a:solidFill>
                <a:latin typeface="Arial" panose="020B0604020202020204" pitchFamily="34" charset="0"/>
                <a:ea typeface="Alaska Contrast" pitchFamily="34" charset="-122"/>
                <a:cs typeface="Arial" panose="020B0604020202020204" pitchFamily="34" charset="0"/>
                <a:hlinkClick r:id="rId4">
                  <a:extLst>
                    <a:ext uri="{A12FA001-AC4F-418D-AE19-62706E023703}">
                      <ahyp:hlinkClr xmlns:ahyp="http://schemas.microsoft.com/office/drawing/2018/hyperlinkcolor" val="tx"/>
                    </a:ext>
                  </a:extLst>
                </a:hlinkClick>
              </a:rPr>
              <a:t>Richtlijnen Reanimatie in Nederland 2025</a:t>
            </a:r>
            <a:r>
              <a:rPr lang="nl-NL" sz="1600" noProof="0">
                <a:solidFill>
                  <a:srgbClr val="0C3B62"/>
                </a:solidFill>
                <a:latin typeface="Arial" panose="020B0604020202020204" pitchFamily="34" charset="0"/>
                <a:ea typeface="Alaska Contrast" pitchFamily="34" charset="-122"/>
                <a:cs typeface="Arial" panose="020B0604020202020204" pitchFamily="34" charset="0"/>
              </a:rPr>
              <a:t>. </a:t>
            </a:r>
          </a:p>
          <a:p>
            <a:pPr marL="285750" indent="-285750">
              <a:buFont typeface="Arial" panose="020B0604020202020204" pitchFamily="34" charset="0"/>
              <a:buChar char="•"/>
            </a:pPr>
            <a:endParaRPr lang="nl-NL" sz="1600" noProof="0">
              <a:solidFill>
                <a:srgbClr val="0C3B62"/>
              </a:solidFill>
              <a:latin typeface="Arial" panose="020B0604020202020204" pitchFamily="34" charset="0"/>
              <a:ea typeface="Alaska Contrast" pitchFamily="34" charset="-122"/>
              <a:cs typeface="Arial" panose="020B0604020202020204" pitchFamily="34" charset="0"/>
            </a:endParaRPr>
          </a:p>
          <a:p>
            <a:pPr marL="285750" indent="-285750">
              <a:buFont typeface="Arial" panose="020B0604020202020204" pitchFamily="34" charset="0"/>
              <a:buChar char="•"/>
            </a:pPr>
            <a:r>
              <a:rPr lang="nl-NL" sz="1600" noProof="0">
                <a:solidFill>
                  <a:srgbClr val="0C3B62"/>
                </a:solidFill>
                <a:latin typeface="Arial" panose="020B0604020202020204" pitchFamily="34" charset="0"/>
                <a:ea typeface="Alaska Contrast" pitchFamily="34" charset="-122"/>
                <a:cs typeface="Arial" panose="020B0604020202020204" pitchFamily="34" charset="0"/>
              </a:rPr>
              <a:t>Didactisch opnieuw opgebouwd, reflectie en herhaling van algemene principes. </a:t>
            </a:r>
          </a:p>
          <a:p>
            <a:pPr marL="285750" indent="-285750">
              <a:buFont typeface="Arial" panose="020B0604020202020204" pitchFamily="34" charset="0"/>
              <a:buChar char="•"/>
            </a:pPr>
            <a:endParaRPr lang="nl-NL" sz="1600" noProof="0">
              <a:solidFill>
                <a:srgbClr val="0C3B62"/>
              </a:solidFill>
              <a:latin typeface="Arial" panose="020B0604020202020204" pitchFamily="34" charset="0"/>
              <a:ea typeface="Alaska Contrast" pitchFamily="34" charset="-122"/>
              <a:cs typeface="Arial" panose="020B0604020202020204" pitchFamily="34" charset="0"/>
            </a:endParaRPr>
          </a:p>
          <a:p>
            <a:pPr marL="285750" lvl="0" indent="-285750">
              <a:buFont typeface="Arial" panose="020B0604020202020204" pitchFamily="34" charset="0"/>
              <a:buChar char="•"/>
            </a:pPr>
            <a:r>
              <a:rPr lang="nl-NL" sz="1600" noProof="0">
                <a:solidFill>
                  <a:srgbClr val="0C3B62"/>
                </a:solidFill>
                <a:latin typeface="Arial" panose="020B0604020202020204" pitchFamily="34" charset="0"/>
                <a:ea typeface="Alaska Contrast" pitchFamily="34" charset="-122"/>
                <a:cs typeface="Arial" panose="020B0604020202020204" pitchFamily="34" charset="0"/>
              </a:rPr>
              <a:t>Een logischere hoofdstukindeling, met herkenbare praktijksituaties en duidelijke leerdoelen.</a:t>
            </a:r>
          </a:p>
          <a:p>
            <a:pPr marL="285750" lvl="0" indent="-285750">
              <a:buFont typeface="Arial" panose="020B0604020202020204" pitchFamily="34" charset="0"/>
              <a:buChar char="•"/>
            </a:pPr>
            <a:endParaRPr lang="nl-NL" sz="1600" noProof="0">
              <a:solidFill>
                <a:srgbClr val="0C3B62"/>
              </a:solidFill>
              <a:latin typeface="Arial" panose="020B0604020202020204" pitchFamily="34" charset="0"/>
              <a:ea typeface="Alaska Contrast" pitchFamily="34" charset="-122"/>
              <a:cs typeface="Arial" panose="020B0604020202020204" pitchFamily="34" charset="0"/>
            </a:endParaRPr>
          </a:p>
          <a:p>
            <a:pPr marL="285750" lvl="0" indent="-285750">
              <a:buFont typeface="Arial" panose="020B0604020202020204" pitchFamily="34" charset="0"/>
              <a:buChar char="•"/>
            </a:pPr>
            <a:r>
              <a:rPr lang="nl-NL" sz="1600" noProof="0">
                <a:solidFill>
                  <a:srgbClr val="0C3B62"/>
                </a:solidFill>
                <a:latin typeface="Arial" panose="020B0604020202020204" pitchFamily="34" charset="0"/>
                <a:ea typeface="Alaska Contrast" pitchFamily="34" charset="-122"/>
                <a:cs typeface="Arial" panose="020B0604020202020204" pitchFamily="34" charset="0"/>
              </a:rPr>
              <a:t>Meer nadruk op herkennen, beslissen en vervolgens stap voor stap handelen.</a:t>
            </a:r>
          </a:p>
          <a:p>
            <a:pPr marL="285750" lvl="0" indent="-285750">
              <a:buFont typeface="Arial" panose="020B0604020202020204" pitchFamily="34" charset="0"/>
              <a:buChar char="•"/>
            </a:pPr>
            <a:endParaRPr lang="nl-NL" sz="1600" noProof="0">
              <a:solidFill>
                <a:srgbClr val="0C3B62"/>
              </a:solidFill>
              <a:latin typeface="Arial" panose="020B0604020202020204" pitchFamily="34" charset="0"/>
              <a:ea typeface="Alaska Contrast" pitchFamily="34" charset="-122"/>
              <a:cs typeface="Arial" panose="020B0604020202020204" pitchFamily="34" charset="0"/>
            </a:endParaRPr>
          </a:p>
          <a:p>
            <a:pPr marL="285750" lvl="0" indent="-285750">
              <a:buFont typeface="Arial" panose="020B0604020202020204" pitchFamily="34" charset="0"/>
              <a:buChar char="•"/>
            </a:pPr>
            <a:r>
              <a:rPr lang="nl-NL" sz="1600" noProof="0">
                <a:solidFill>
                  <a:srgbClr val="0C3B62"/>
                </a:solidFill>
                <a:latin typeface="Arial" panose="020B0604020202020204" pitchFamily="34" charset="0"/>
                <a:ea typeface="Alaska Contrast" pitchFamily="34" charset="-122"/>
                <a:cs typeface="Arial" panose="020B0604020202020204" pitchFamily="34" charset="0"/>
              </a:rPr>
              <a:t>Kortere tekstblokken, duidelijke stappen en een beter onderscheid tussen kerninformatie en toelichting.</a:t>
            </a:r>
          </a:p>
          <a:p>
            <a:pPr marL="285750" lvl="0" indent="-285750">
              <a:buFont typeface="Arial" panose="020B0604020202020204" pitchFamily="34" charset="0"/>
              <a:buChar char="•"/>
            </a:pPr>
            <a:endParaRPr lang="nl-NL" sz="1600" noProof="0">
              <a:solidFill>
                <a:srgbClr val="0C3B62"/>
              </a:solidFill>
              <a:latin typeface="Arial" panose="020B0604020202020204" pitchFamily="34" charset="0"/>
              <a:ea typeface="Alaska Contrast" pitchFamily="34" charset="-122"/>
              <a:cs typeface="Arial" panose="020B0604020202020204" pitchFamily="34" charset="0"/>
            </a:endParaRPr>
          </a:p>
          <a:p>
            <a:pPr marL="285750" lvl="0" indent="-285750">
              <a:buFont typeface="Arial" panose="020B0604020202020204" pitchFamily="34" charset="0"/>
              <a:buChar char="•"/>
            </a:pPr>
            <a:r>
              <a:rPr lang="nl-NL" sz="1600" noProof="0">
                <a:solidFill>
                  <a:srgbClr val="0C3B62"/>
                </a:solidFill>
                <a:latin typeface="Arial" panose="020B0604020202020204" pitchFamily="34" charset="0"/>
                <a:ea typeface="Alaska Contrast" pitchFamily="34" charset="-122"/>
                <a:cs typeface="Arial" panose="020B0604020202020204" pitchFamily="34" charset="0"/>
              </a:rPr>
              <a:t>Actuele illustraties, beeldseries en QR-codes die de praktische uitvoering ondersteunen.</a:t>
            </a:r>
          </a:p>
          <a:p>
            <a:pPr marL="285750" lvl="0" indent="-285750">
              <a:buFont typeface="Arial" panose="020B0604020202020204" pitchFamily="34" charset="0"/>
              <a:buChar char="•"/>
            </a:pPr>
            <a:endParaRPr lang="nl-NL" sz="1600" noProof="0">
              <a:solidFill>
                <a:srgbClr val="0C3B62"/>
              </a:solidFill>
              <a:latin typeface="Arial" panose="020B0604020202020204" pitchFamily="34" charset="0"/>
              <a:ea typeface="Alaska Contrast" pitchFamily="34" charset="-122"/>
              <a:cs typeface="Arial" panose="020B0604020202020204" pitchFamily="34" charset="0"/>
            </a:endParaRPr>
          </a:p>
          <a:p>
            <a:pPr marL="285750" lvl="0" indent="-285750">
              <a:buFont typeface="Arial" panose="020B0604020202020204" pitchFamily="34" charset="0"/>
              <a:buChar char="•"/>
            </a:pPr>
            <a:r>
              <a:rPr lang="nl-NL" sz="1600" noProof="0">
                <a:solidFill>
                  <a:srgbClr val="0C3B62"/>
                </a:solidFill>
                <a:latin typeface="Arial" panose="020B0604020202020204" pitchFamily="34" charset="0"/>
                <a:ea typeface="Alaska Contrast" pitchFamily="34" charset="-122"/>
                <a:cs typeface="Arial" panose="020B0604020202020204" pitchFamily="34" charset="0"/>
              </a:rPr>
              <a:t>Meer houvast voor opleiders en instructeurs bij het voorbereiden en geven van lessen.</a:t>
            </a:r>
          </a:p>
          <a:p>
            <a:pPr marL="285750" lvl="0" indent="-285750">
              <a:buFont typeface="Arial" panose="020B0604020202020204" pitchFamily="34" charset="0"/>
              <a:buChar char="•"/>
            </a:pPr>
            <a:endParaRPr lang="nl-NL" sz="1600" noProof="0">
              <a:solidFill>
                <a:srgbClr val="0C3B62"/>
              </a:solidFill>
              <a:latin typeface="Arial" panose="020B0604020202020204" pitchFamily="34" charset="0"/>
              <a:ea typeface="Alaska Contrast" pitchFamily="34" charset="-122"/>
              <a:cs typeface="Arial" panose="020B0604020202020204" pitchFamily="34" charset="0"/>
            </a:endParaRPr>
          </a:p>
          <a:p>
            <a:pPr marL="285750" lvl="0" indent="-285750">
              <a:buFont typeface="Arial" panose="020B0604020202020204" pitchFamily="34" charset="0"/>
              <a:buChar char="•"/>
            </a:pPr>
            <a:r>
              <a:rPr lang="nl-NL" sz="1600" noProof="0">
                <a:solidFill>
                  <a:srgbClr val="0C3B62"/>
                </a:solidFill>
                <a:latin typeface="Arial" panose="020B0604020202020204" pitchFamily="34" charset="0"/>
                <a:ea typeface="Alaska Contrast" pitchFamily="34" charset="-122"/>
                <a:cs typeface="Arial" panose="020B0604020202020204" pitchFamily="34" charset="0"/>
              </a:rPr>
              <a:t>Geschreven in toegankelijke taal. </a:t>
            </a:r>
          </a:p>
          <a:p>
            <a:pPr marL="285750" lvl="0" indent="-285750">
              <a:buFont typeface="Arial" panose="020B0604020202020204" pitchFamily="34" charset="0"/>
              <a:buChar char="•"/>
            </a:pPr>
            <a:endParaRPr lang="nl-NL" sz="1600" noProof="0">
              <a:solidFill>
                <a:srgbClr val="FFFFFF"/>
              </a:solidFill>
              <a:latin typeface="Arial" panose="020B0604020202020204" pitchFamily="34" charset="0"/>
              <a:ea typeface="Alaska Contrast" pitchFamily="34" charset="-122"/>
              <a:cs typeface="Arial" panose="020B0604020202020204" pitchFamily="34" charset="0"/>
            </a:endParaRPr>
          </a:p>
        </p:txBody>
      </p:sp>
      <p:pic>
        <p:nvPicPr>
          <p:cNvPr id="33" name="Image 0" descr="preencoded.png">
            <a:extLst>
              <a:ext uri="{FF2B5EF4-FFF2-40B4-BE49-F238E27FC236}">
                <a16:creationId xmlns:a16="http://schemas.microsoft.com/office/drawing/2014/main" id="{130C8760-7189-EB51-8DA5-C5622A94C1AF}"/>
              </a:ext>
            </a:extLst>
          </p:cNvPr>
          <p:cNvPicPr>
            <a:picLocks noChangeAspect="1"/>
          </p:cNvPicPr>
          <p:nvPr/>
        </p:nvPicPr>
        <p:blipFill>
          <a:blip r:embed="rId5"/>
          <a:stretch>
            <a:fillRect/>
          </a:stretch>
        </p:blipFill>
        <p:spPr>
          <a:xfrm>
            <a:off x="548640" y="6217920"/>
            <a:ext cx="722376" cy="411480"/>
          </a:xfrm>
          <a:prstGeom prst="rect">
            <a:avLst/>
          </a:prstGeom>
        </p:spPr>
      </p:pic>
      <p:pic>
        <p:nvPicPr>
          <p:cNvPr id="39" name="Picture 38">
            <a:extLst>
              <a:ext uri="{FF2B5EF4-FFF2-40B4-BE49-F238E27FC236}">
                <a16:creationId xmlns:a16="http://schemas.microsoft.com/office/drawing/2014/main" id="{6FFC3888-8B4C-EDA3-4390-4F870EF6E27A}"/>
              </a:ext>
            </a:extLst>
          </p:cNvPr>
          <p:cNvPicPr>
            <a:picLocks noChangeAspect="1"/>
          </p:cNvPicPr>
          <p:nvPr/>
        </p:nvPicPr>
        <p:blipFill>
          <a:blip r:embed="rId6"/>
          <a:stretch>
            <a:fillRect/>
          </a:stretch>
        </p:blipFill>
        <p:spPr>
          <a:xfrm rot="349915">
            <a:off x="9668407" y="384969"/>
            <a:ext cx="2212718" cy="3132521"/>
          </a:xfrm>
          <a:prstGeom prst="rect">
            <a:avLst/>
          </a:prstGeom>
          <a:ln>
            <a:noFill/>
          </a:ln>
          <a:effectLst>
            <a:outerShdw blurRad="292100" dist="139700" dir="2700000" algn="tl" rotWithShape="0">
              <a:srgbClr val="333333">
                <a:alpha val="65000"/>
              </a:srgbClr>
            </a:outerShdw>
          </a:effectLst>
        </p:spPr>
      </p:pic>
      <p:sp>
        <p:nvSpPr>
          <p:cNvPr id="3" name="Text 28">
            <a:extLst>
              <a:ext uri="{FF2B5EF4-FFF2-40B4-BE49-F238E27FC236}">
                <a16:creationId xmlns:a16="http://schemas.microsoft.com/office/drawing/2014/main" id="{496E7A93-0114-E735-7FD0-9EEE08BEDD82}"/>
              </a:ext>
            </a:extLst>
          </p:cNvPr>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latin typeface="Arial" panose="020B0604020202020204" pitchFamily="34" charset="0"/>
                <a:cs typeface="Arial" panose="020B0604020202020204" pitchFamily="34" charset="0"/>
              </a:rPr>
              <a:t>2</a:t>
            </a:r>
          </a:p>
        </p:txBody>
      </p:sp>
    </p:spTree>
    <p:custDataLst>
      <p:tags r:id="rId1"/>
    </p:custDataLst>
    <p:extLst>
      <p:ext uri="{BB962C8B-B14F-4D97-AF65-F5344CB8AC3E}">
        <p14:creationId xmlns:p14="http://schemas.microsoft.com/office/powerpoint/2010/main" val="1592281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DE685-6B86-F011-304C-451B3C03732D}"/>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3DFD46EE-4F48-0EEC-8C88-537475622498}"/>
              </a:ext>
            </a:extLst>
          </p:cNvPr>
          <p:cNvSpPr txBox="1"/>
          <p:nvPr/>
        </p:nvSpPr>
        <p:spPr>
          <a:xfrm>
            <a:off x="548640" y="658368"/>
            <a:ext cx="11064240" cy="566928"/>
          </a:xfrm>
          <a:prstGeom prst="rect">
            <a:avLst/>
          </a:prstGeom>
          <a:noFill/>
          <a:ln/>
        </p:spPr>
        <p:txBody>
          <a:bodyPr wrap="square" lIns="0" tIns="0" rIns="0" bIns="0" rtlCol="0" anchor="t"/>
          <a:lstStyle/>
          <a:p>
            <a:r>
              <a:rPr lang="nl-NL" sz="2800" b="1" noProof="0">
                <a:solidFill>
                  <a:srgbClr val="0C3B62"/>
                </a:solidFill>
                <a:latin typeface="Arial"/>
                <a:ea typeface="Alaska Contrast"/>
                <a:cs typeface="Arial"/>
              </a:rPr>
              <a:t>Van naslagwerk naar leerboek</a:t>
            </a:r>
            <a:endParaRPr lang="nl-NL" noProof="0"/>
          </a:p>
        </p:txBody>
      </p:sp>
      <p:sp>
        <p:nvSpPr>
          <p:cNvPr id="11" name="Shape 2">
            <a:extLst>
              <a:ext uri="{FF2B5EF4-FFF2-40B4-BE49-F238E27FC236}">
                <a16:creationId xmlns:a16="http://schemas.microsoft.com/office/drawing/2014/main" id="{F48FBE27-107B-5DF6-9252-4E71F395110E}"/>
              </a:ext>
            </a:extLst>
          </p:cNvPr>
          <p:cNvSpPr/>
          <p:nvPr/>
        </p:nvSpPr>
        <p:spPr>
          <a:xfrm>
            <a:off x="501571" y="1939827"/>
            <a:ext cx="5434036" cy="2616982"/>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3">
            <a:extLst>
              <a:ext uri="{FF2B5EF4-FFF2-40B4-BE49-F238E27FC236}">
                <a16:creationId xmlns:a16="http://schemas.microsoft.com/office/drawing/2014/main" id="{335CDE40-B11D-944F-0008-C36381EFBBE9}"/>
              </a:ext>
            </a:extLst>
          </p:cNvPr>
          <p:cNvSpPr txBox="1"/>
          <p:nvPr/>
        </p:nvSpPr>
        <p:spPr>
          <a:xfrm>
            <a:off x="1759457" y="2100042"/>
            <a:ext cx="4754880" cy="411480"/>
          </a:xfrm>
          <a:prstGeom prst="rect">
            <a:avLst/>
          </a:prstGeom>
          <a:noFill/>
          <a:ln/>
        </p:spPr>
        <p:txBody>
          <a:bodyPr wrap="square" lIns="0" tIns="0" rIns="0" bIns="0" rtlCol="0" anchor="ctr"/>
          <a:lstStyle/>
          <a:p>
            <a:pPr marL="0" indent="0">
              <a:buNone/>
            </a:pPr>
            <a:r>
              <a:rPr lang="nl-NL" sz="2200" b="1" noProof="0">
                <a:solidFill>
                  <a:srgbClr val="0C3B62"/>
                </a:solidFill>
                <a:latin typeface="Arial" panose="020B0604020202020204" pitchFamily="34" charset="0"/>
                <a:ea typeface="Alaska Contrast" pitchFamily="34" charset="-122"/>
                <a:cs typeface="Arial" panose="020B0604020202020204" pitchFamily="34" charset="0"/>
              </a:rPr>
              <a:t>28e druk</a:t>
            </a:r>
            <a:endParaRPr lang="nl-NL" sz="2200" noProof="0">
              <a:latin typeface="Arial" panose="020B0604020202020204" pitchFamily="34" charset="0"/>
              <a:cs typeface="Arial" panose="020B0604020202020204" pitchFamily="34" charset="0"/>
            </a:endParaRPr>
          </a:p>
        </p:txBody>
      </p:sp>
      <p:sp>
        <p:nvSpPr>
          <p:cNvPr id="17" name="Text 5">
            <a:extLst>
              <a:ext uri="{FF2B5EF4-FFF2-40B4-BE49-F238E27FC236}">
                <a16:creationId xmlns:a16="http://schemas.microsoft.com/office/drawing/2014/main" id="{BB3D1298-1982-F094-03C0-13B46B63E77B}"/>
              </a:ext>
            </a:extLst>
          </p:cNvPr>
          <p:cNvSpPr txBox="1"/>
          <p:nvPr/>
        </p:nvSpPr>
        <p:spPr>
          <a:xfrm>
            <a:off x="1681303" y="2587724"/>
            <a:ext cx="3641188" cy="1776436"/>
          </a:xfrm>
          <a:prstGeom prst="rect">
            <a:avLst/>
          </a:prstGeom>
          <a:noFill/>
          <a:ln/>
        </p:spPr>
        <p:txBody>
          <a:bodyPr wrap="square" lIns="0" tIns="0" rIns="0" bIns="0" rtlCol="0" anchor="t"/>
          <a:lstStyle/>
          <a:p>
            <a:pPr marL="342900" indent="-342900">
              <a:spcAft>
                <a:spcPts val="800"/>
              </a:spcAft>
              <a:buSzPct val="100000"/>
              <a:buChar char="•"/>
            </a:pPr>
            <a:r>
              <a:rPr lang="nl-NL" sz="1500" noProof="0">
                <a:solidFill>
                  <a:srgbClr val="3B5C77"/>
                </a:solidFill>
                <a:latin typeface="Arial" panose="020B0604020202020204" pitchFamily="34" charset="0"/>
                <a:ea typeface="Alaska Contrast" pitchFamily="34" charset="-122"/>
                <a:cs typeface="Arial" panose="020B0604020202020204" pitchFamily="34" charset="0"/>
              </a:rPr>
              <a:t>De cursist zoekt per situatie op wat te doen.</a:t>
            </a:r>
            <a:endParaRPr lang="nl-NL" sz="1500" noProof="0">
              <a:latin typeface="Arial" panose="020B0604020202020204" pitchFamily="34" charset="0"/>
              <a:cs typeface="Arial" panose="020B0604020202020204" pitchFamily="34" charset="0"/>
            </a:endParaRPr>
          </a:p>
          <a:p>
            <a:pPr marL="342900" indent="-342900">
              <a:spcAft>
                <a:spcPts val="800"/>
              </a:spcAft>
              <a:buSzPct val="100000"/>
              <a:buChar char="•"/>
            </a:pPr>
            <a:r>
              <a:rPr lang="nl-NL" sz="1500" noProof="0">
                <a:solidFill>
                  <a:srgbClr val="3B5C77"/>
                </a:solidFill>
                <a:latin typeface="Arial" panose="020B0604020202020204" pitchFamily="34" charset="0"/>
                <a:ea typeface="Alaska Contrast" pitchFamily="34" charset="-122"/>
                <a:cs typeface="Arial" panose="020B0604020202020204" pitchFamily="34" charset="0"/>
              </a:rPr>
              <a:t>Handelingen en stappen staan centraal.</a:t>
            </a:r>
            <a:endParaRPr lang="nl-NL" sz="1500" noProof="0">
              <a:latin typeface="Arial" panose="020B0604020202020204" pitchFamily="34" charset="0"/>
              <a:cs typeface="Arial" panose="020B0604020202020204" pitchFamily="34" charset="0"/>
            </a:endParaRPr>
          </a:p>
          <a:p>
            <a:pPr marL="342900" indent="-342900">
              <a:spcAft>
                <a:spcPts val="800"/>
              </a:spcAft>
              <a:buSzPct val="100000"/>
              <a:buChar char="•"/>
            </a:pPr>
            <a:r>
              <a:rPr lang="nl-NL" sz="1500" noProof="0">
                <a:solidFill>
                  <a:srgbClr val="3B5C77"/>
                </a:solidFill>
                <a:latin typeface="Arial" panose="020B0604020202020204" pitchFamily="34" charset="0"/>
                <a:ea typeface="Alaska Contrast" pitchFamily="34" charset="-122"/>
                <a:cs typeface="Arial" panose="020B0604020202020204" pitchFamily="34" charset="0"/>
              </a:rPr>
              <a:t>Algemene uitgangspunten vooral aan het begin van het boek.</a:t>
            </a:r>
            <a:endParaRPr lang="nl-NL" sz="1500" noProof="0">
              <a:latin typeface="Arial" panose="020B0604020202020204" pitchFamily="34" charset="0"/>
              <a:cs typeface="Arial" panose="020B0604020202020204" pitchFamily="34" charset="0"/>
            </a:endParaRPr>
          </a:p>
        </p:txBody>
      </p:sp>
      <p:sp>
        <p:nvSpPr>
          <p:cNvPr id="19" name="Shape 6">
            <a:extLst>
              <a:ext uri="{FF2B5EF4-FFF2-40B4-BE49-F238E27FC236}">
                <a16:creationId xmlns:a16="http://schemas.microsoft.com/office/drawing/2014/main" id="{DC24B4B6-337A-9FBD-B80C-11354F962020}"/>
              </a:ext>
            </a:extLst>
          </p:cNvPr>
          <p:cNvSpPr/>
          <p:nvPr/>
        </p:nvSpPr>
        <p:spPr>
          <a:xfrm>
            <a:off x="6188514" y="1939827"/>
            <a:ext cx="5375422" cy="2616982"/>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1" name="Text 7">
            <a:extLst>
              <a:ext uri="{FF2B5EF4-FFF2-40B4-BE49-F238E27FC236}">
                <a16:creationId xmlns:a16="http://schemas.microsoft.com/office/drawing/2014/main" id="{5463BF9F-B44F-B8DB-2F9D-24C6143F1141}"/>
              </a:ext>
            </a:extLst>
          </p:cNvPr>
          <p:cNvSpPr txBox="1"/>
          <p:nvPr/>
        </p:nvSpPr>
        <p:spPr>
          <a:xfrm>
            <a:off x="7679084" y="2035536"/>
            <a:ext cx="4754880" cy="411480"/>
          </a:xfrm>
          <a:prstGeom prst="rect">
            <a:avLst/>
          </a:prstGeom>
          <a:noFill/>
          <a:ln/>
        </p:spPr>
        <p:txBody>
          <a:bodyPr wrap="square" lIns="0" tIns="0" rIns="0" bIns="0" rtlCol="0" anchor="ctr"/>
          <a:lstStyle/>
          <a:p>
            <a:pPr marL="0" indent="0">
              <a:buNone/>
            </a:pPr>
            <a:r>
              <a:rPr lang="nl-NL" sz="2200" b="1" noProof="0">
                <a:solidFill>
                  <a:srgbClr val="FFFFFF"/>
                </a:solidFill>
                <a:latin typeface="Arial" panose="020B0604020202020204" pitchFamily="34" charset="0"/>
                <a:ea typeface="Alaska Contrast" pitchFamily="34" charset="-122"/>
                <a:cs typeface="Arial" panose="020B0604020202020204" pitchFamily="34" charset="0"/>
              </a:rPr>
              <a:t>29e druk</a:t>
            </a:r>
            <a:endParaRPr lang="nl-NL" sz="2200" noProof="0">
              <a:latin typeface="Arial" panose="020B0604020202020204" pitchFamily="34" charset="0"/>
              <a:cs typeface="Arial" panose="020B0604020202020204" pitchFamily="34" charset="0"/>
            </a:endParaRPr>
          </a:p>
        </p:txBody>
      </p:sp>
      <p:sp>
        <p:nvSpPr>
          <p:cNvPr id="25" name="Text 9">
            <a:extLst>
              <a:ext uri="{FF2B5EF4-FFF2-40B4-BE49-F238E27FC236}">
                <a16:creationId xmlns:a16="http://schemas.microsoft.com/office/drawing/2014/main" id="{D31BB888-2A6B-C585-620D-D1CBE4AFC762}"/>
              </a:ext>
            </a:extLst>
          </p:cNvPr>
          <p:cNvSpPr txBox="1"/>
          <p:nvPr/>
        </p:nvSpPr>
        <p:spPr>
          <a:xfrm>
            <a:off x="7378015" y="2597492"/>
            <a:ext cx="4031956" cy="1766667"/>
          </a:xfrm>
          <a:prstGeom prst="rect">
            <a:avLst/>
          </a:prstGeom>
          <a:noFill/>
          <a:ln/>
        </p:spPr>
        <p:txBody>
          <a:bodyPr wrap="square" lIns="0" tIns="0" rIns="0" bIns="0" rtlCol="0" anchor="t"/>
          <a:lstStyle/>
          <a:p>
            <a:pPr marL="342900" indent="-342900">
              <a:spcAft>
                <a:spcPts val="800"/>
              </a:spcAft>
              <a:buSzPct val="100000"/>
              <a:buChar char="•"/>
            </a:pPr>
            <a:r>
              <a:rPr lang="nl-NL" sz="1500" noProof="0">
                <a:solidFill>
                  <a:srgbClr val="FFFFFF"/>
                </a:solidFill>
                <a:latin typeface="Arial" panose="020B0604020202020204" pitchFamily="34" charset="0"/>
                <a:ea typeface="Alaska Contrast" pitchFamily="34" charset="-122"/>
                <a:cs typeface="Arial" panose="020B0604020202020204" pitchFamily="34" charset="0"/>
              </a:rPr>
              <a:t>De cursist leert herkennen, afwegen, handelen en controleren.</a:t>
            </a:r>
            <a:endParaRPr lang="nl-NL" sz="1500" noProof="0">
              <a:latin typeface="Arial" panose="020B0604020202020204" pitchFamily="34" charset="0"/>
              <a:cs typeface="Arial" panose="020B0604020202020204" pitchFamily="34" charset="0"/>
            </a:endParaRPr>
          </a:p>
          <a:p>
            <a:pPr marL="342900" indent="-342900">
              <a:spcAft>
                <a:spcPts val="800"/>
              </a:spcAft>
              <a:buSzPct val="100000"/>
              <a:buChar char="•"/>
            </a:pPr>
            <a:r>
              <a:rPr lang="nl-NL" sz="1500" noProof="0">
                <a:solidFill>
                  <a:srgbClr val="FFFFFF"/>
                </a:solidFill>
                <a:latin typeface="Arial" panose="020B0604020202020204" pitchFamily="34" charset="0"/>
                <a:ea typeface="Alaska Contrast" pitchFamily="34" charset="-122"/>
                <a:cs typeface="Arial" panose="020B0604020202020204" pitchFamily="34" charset="0"/>
              </a:rPr>
              <a:t>Ieder hoofdstuk start met een situatie en leerdoelen.</a:t>
            </a:r>
            <a:endParaRPr lang="nl-NL" sz="1500" noProof="0">
              <a:latin typeface="Arial" panose="020B0604020202020204" pitchFamily="34" charset="0"/>
              <a:cs typeface="Arial" panose="020B0604020202020204" pitchFamily="34" charset="0"/>
            </a:endParaRPr>
          </a:p>
          <a:p>
            <a:pPr marL="342900" indent="-342900">
              <a:spcAft>
                <a:spcPts val="800"/>
              </a:spcAft>
              <a:buSzPct val="100000"/>
              <a:buChar char="•"/>
            </a:pPr>
            <a:r>
              <a:rPr lang="nl-NL" sz="1500" noProof="0">
                <a:solidFill>
                  <a:srgbClr val="FFFFFF"/>
                </a:solidFill>
                <a:latin typeface="Arial" panose="020B0604020202020204" pitchFamily="34" charset="0"/>
                <a:ea typeface="Alaska Contrast" pitchFamily="34" charset="-122"/>
                <a:cs typeface="Arial" panose="020B0604020202020204" pitchFamily="34" charset="0"/>
              </a:rPr>
              <a:t>Terugblik en kernpunten sluiten ieder hoofdstuk af.</a:t>
            </a:r>
            <a:endParaRPr lang="nl-NL" sz="1500" noProof="0">
              <a:latin typeface="Arial" panose="020B0604020202020204" pitchFamily="34" charset="0"/>
              <a:cs typeface="Arial" panose="020B0604020202020204" pitchFamily="34" charset="0"/>
            </a:endParaRPr>
          </a:p>
        </p:txBody>
      </p:sp>
      <p:sp>
        <p:nvSpPr>
          <p:cNvPr id="31" name="Text 12">
            <a:extLst>
              <a:ext uri="{FF2B5EF4-FFF2-40B4-BE49-F238E27FC236}">
                <a16:creationId xmlns:a16="http://schemas.microsoft.com/office/drawing/2014/main" id="{1C23BD21-BD31-BCAF-F938-6A478C612C0E}"/>
              </a:ext>
            </a:extLst>
          </p:cNvPr>
          <p:cNvSpPr txBox="1"/>
          <p:nvPr/>
        </p:nvSpPr>
        <p:spPr>
          <a:xfrm>
            <a:off x="2376392" y="5431555"/>
            <a:ext cx="6801475" cy="469236"/>
          </a:xfrm>
          <a:prstGeom prst="rect">
            <a:avLst/>
          </a:prstGeom>
          <a:solidFill>
            <a:srgbClr val="F0822D"/>
          </a:solidFill>
          <a:ln/>
        </p:spPr>
        <p:txBody>
          <a:bodyPr wrap="square" lIns="0" tIns="0" rIns="0" bIns="0" rtlCol="0" anchor="ctr"/>
          <a:lstStyle/>
          <a:p>
            <a:r>
              <a:rPr lang="nl-NL" sz="1500" noProof="0">
                <a:ln>
                  <a:solidFill>
                    <a:srgbClr val="F2F7FB"/>
                  </a:solidFill>
                </a:ln>
                <a:solidFill>
                  <a:srgbClr val="F2F7FB"/>
                </a:solidFill>
                <a:latin typeface="Arial"/>
                <a:ea typeface="Alaska Contrast"/>
                <a:cs typeface="Arial"/>
              </a:rPr>
              <a:t>   Het nieuwe boek laat zien wát de cursist doet én hoe die tot die keuze komt.</a:t>
            </a:r>
          </a:p>
        </p:txBody>
      </p:sp>
      <p:pic>
        <p:nvPicPr>
          <p:cNvPr id="33" name="Image 0" descr="preencoded.png">
            <a:extLst>
              <a:ext uri="{FF2B5EF4-FFF2-40B4-BE49-F238E27FC236}">
                <a16:creationId xmlns:a16="http://schemas.microsoft.com/office/drawing/2014/main" id="{7FADE193-97DA-4934-6719-6325C8E1F4BC}"/>
              </a:ext>
            </a:extLst>
          </p:cNvPr>
          <p:cNvPicPr>
            <a:picLocks noChangeAspect="1"/>
          </p:cNvPicPr>
          <p:nvPr/>
        </p:nvPicPr>
        <p:blipFill>
          <a:blip r:embed="rId3"/>
          <a:stretch>
            <a:fillRect/>
          </a:stretch>
        </p:blipFill>
        <p:spPr>
          <a:xfrm>
            <a:off x="548640" y="6217920"/>
            <a:ext cx="722376" cy="411480"/>
          </a:xfrm>
          <a:prstGeom prst="rect">
            <a:avLst/>
          </a:prstGeom>
        </p:spPr>
      </p:pic>
      <p:pic>
        <p:nvPicPr>
          <p:cNvPr id="38" name="Picture 37">
            <a:extLst>
              <a:ext uri="{FF2B5EF4-FFF2-40B4-BE49-F238E27FC236}">
                <a16:creationId xmlns:a16="http://schemas.microsoft.com/office/drawing/2014/main" id="{8DA0230D-8334-4F3C-B07D-0F1D9577EE4C}"/>
              </a:ext>
            </a:extLst>
          </p:cNvPr>
          <p:cNvPicPr>
            <a:picLocks noChangeAspect="1"/>
          </p:cNvPicPr>
          <p:nvPr/>
        </p:nvPicPr>
        <p:blipFill>
          <a:blip r:embed="rId4"/>
          <a:stretch>
            <a:fillRect/>
          </a:stretch>
        </p:blipFill>
        <p:spPr>
          <a:xfrm>
            <a:off x="399999" y="1762808"/>
            <a:ext cx="1069482" cy="1504463"/>
          </a:xfrm>
          <a:prstGeom prst="rect">
            <a:avLst/>
          </a:prstGeom>
          <a:ln>
            <a:noFill/>
          </a:ln>
          <a:effectLst>
            <a:outerShdw blurRad="292100" dist="139700" dir="2700000" algn="tl" rotWithShape="0">
              <a:srgbClr val="333333">
                <a:alpha val="65000"/>
              </a:srgbClr>
            </a:outerShdw>
          </a:effectLst>
        </p:spPr>
      </p:pic>
      <p:pic>
        <p:nvPicPr>
          <p:cNvPr id="39" name="Picture 38">
            <a:extLst>
              <a:ext uri="{FF2B5EF4-FFF2-40B4-BE49-F238E27FC236}">
                <a16:creationId xmlns:a16="http://schemas.microsoft.com/office/drawing/2014/main" id="{F8F5F5F2-0845-1517-2206-1E2358E3ED30}"/>
              </a:ext>
            </a:extLst>
          </p:cNvPr>
          <p:cNvPicPr>
            <a:picLocks noChangeAspect="1"/>
          </p:cNvPicPr>
          <p:nvPr/>
        </p:nvPicPr>
        <p:blipFill>
          <a:blip r:embed="rId5"/>
          <a:stretch>
            <a:fillRect/>
          </a:stretch>
        </p:blipFill>
        <p:spPr>
          <a:xfrm>
            <a:off x="6047986" y="1743270"/>
            <a:ext cx="1076508" cy="1524001"/>
          </a:xfrm>
          <a:prstGeom prst="rect">
            <a:avLst/>
          </a:prstGeom>
          <a:ln>
            <a:noFill/>
          </a:ln>
          <a:effectLst>
            <a:outerShdw blurRad="292100" dist="139700" dir="2700000" algn="tl" rotWithShape="0">
              <a:srgbClr val="333333">
                <a:alpha val="65000"/>
              </a:srgbClr>
            </a:outerShdw>
          </a:effectLst>
        </p:spPr>
      </p:pic>
      <p:sp>
        <p:nvSpPr>
          <p:cNvPr id="5" name="Text 28">
            <a:extLst>
              <a:ext uri="{FF2B5EF4-FFF2-40B4-BE49-F238E27FC236}">
                <a16:creationId xmlns:a16="http://schemas.microsoft.com/office/drawing/2014/main" id="{1A6F5F7D-7E7C-9706-93F1-FA72D6C08575}"/>
              </a:ext>
            </a:extLst>
          </p:cNvPr>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latin typeface="Arial" panose="020B0604020202020204" pitchFamily="34" charset="0"/>
                <a:cs typeface="Arial" panose="020B0604020202020204" pitchFamily="34" charset="0"/>
              </a:rPr>
              <a:t>3</a:t>
            </a:r>
          </a:p>
        </p:txBody>
      </p:sp>
    </p:spTree>
    <p:custDataLst>
      <p:tags r:id="rId1"/>
    </p:custDataLst>
    <p:extLst>
      <p:ext uri="{BB962C8B-B14F-4D97-AF65-F5344CB8AC3E}">
        <p14:creationId xmlns:p14="http://schemas.microsoft.com/office/powerpoint/2010/main" val="3319830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D58B9-B010-26EE-7988-15B59B8C1724}"/>
            </a:ext>
          </a:extLst>
        </p:cNvPr>
        <p:cNvGrpSpPr/>
        <p:nvPr/>
      </p:nvGrpSpPr>
      <p:grpSpPr>
        <a:xfrm>
          <a:off x="0" y="0"/>
          <a:ext cx="0" cy="0"/>
          <a:chOff x="0" y="0"/>
          <a:chExt cx="0" cy="0"/>
        </a:xfrm>
      </p:grpSpPr>
      <p:sp>
        <p:nvSpPr>
          <p:cNvPr id="5" name="Text 1">
            <a:extLst>
              <a:ext uri="{FF2B5EF4-FFF2-40B4-BE49-F238E27FC236}">
                <a16:creationId xmlns:a16="http://schemas.microsoft.com/office/drawing/2014/main" id="{46BDCB73-9DF2-8EFF-25D6-2DA8722BA2E3}"/>
              </a:ext>
            </a:extLst>
          </p:cNvPr>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Opbouw van het boek</a:t>
            </a:r>
            <a:endParaRPr lang="nl-NL" sz="2800" noProof="0">
              <a:latin typeface="Arial" panose="020B0604020202020204" pitchFamily="34" charset="0"/>
              <a:cs typeface="Arial" panose="020B0604020202020204" pitchFamily="34" charset="0"/>
            </a:endParaRPr>
          </a:p>
        </p:txBody>
      </p:sp>
      <p:pic>
        <p:nvPicPr>
          <p:cNvPr id="89" name="Image 0" descr="preencoded.png">
            <a:extLst>
              <a:ext uri="{FF2B5EF4-FFF2-40B4-BE49-F238E27FC236}">
                <a16:creationId xmlns:a16="http://schemas.microsoft.com/office/drawing/2014/main" id="{B20B95C4-E511-7B70-839C-65C90E1556F8}"/>
              </a:ext>
            </a:extLst>
          </p:cNvPr>
          <p:cNvPicPr>
            <a:picLocks noChangeAspect="1"/>
          </p:cNvPicPr>
          <p:nvPr/>
        </p:nvPicPr>
        <p:blipFill>
          <a:blip r:embed="rId3"/>
          <a:stretch>
            <a:fillRect/>
          </a:stretch>
        </p:blipFill>
        <p:spPr>
          <a:xfrm>
            <a:off x="548640" y="6217920"/>
            <a:ext cx="722376" cy="411480"/>
          </a:xfrm>
          <a:prstGeom prst="rect">
            <a:avLst/>
          </a:prstGeom>
        </p:spPr>
      </p:pic>
      <p:sp>
        <p:nvSpPr>
          <p:cNvPr id="4" name="Shape 2">
            <a:extLst>
              <a:ext uri="{FF2B5EF4-FFF2-40B4-BE49-F238E27FC236}">
                <a16:creationId xmlns:a16="http://schemas.microsoft.com/office/drawing/2014/main" id="{FCCE81DE-F3FC-DB69-C9F1-F87FAB18B4E6}"/>
              </a:ext>
            </a:extLst>
          </p:cNvPr>
          <p:cNvSpPr/>
          <p:nvPr/>
        </p:nvSpPr>
        <p:spPr>
          <a:xfrm>
            <a:off x="548640" y="1554480"/>
            <a:ext cx="5434036" cy="2616982"/>
          </a:xfrm>
          <a:prstGeom prst="rect">
            <a:avLst/>
          </a:prstGeom>
          <a:solidFill>
            <a:srgbClr val="F2F7FB"/>
          </a:solidFill>
          <a:ln w="12700">
            <a:solidFill>
              <a:srgbClr val="F2F7FB"/>
            </a:solidFill>
            <a:prstDash val="solid"/>
          </a:ln>
        </p:spPr>
        <p:txBody>
          <a:bodyPr/>
          <a:lstStyle/>
          <a:p>
            <a:r>
              <a:rPr lang="nl-NL" sz="2000" noProof="0">
                <a:solidFill>
                  <a:srgbClr val="0C3B62"/>
                </a:solidFill>
                <a:latin typeface="Arial" panose="020B0604020202020204" pitchFamily="34" charset="0"/>
                <a:cs typeface="Arial" panose="020B0604020202020204" pitchFamily="34" charset="0"/>
              </a:rPr>
              <a:t>Algemene principes </a:t>
            </a:r>
          </a:p>
          <a:p>
            <a:endParaRPr lang="nl-NL" noProof="0">
              <a:solidFill>
                <a:srgbClr val="0C3B6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l-NL" noProof="0">
                <a:solidFill>
                  <a:srgbClr val="0C3B62"/>
                </a:solidFill>
                <a:latin typeface="Arial" panose="020B0604020202020204" pitchFamily="34" charset="0"/>
                <a:cs typeface="Arial" panose="020B0604020202020204" pitchFamily="34" charset="0"/>
              </a:rPr>
              <a:t>Hoofdstuk 1</a:t>
            </a:r>
          </a:p>
          <a:p>
            <a:pPr marL="285750" indent="-285750">
              <a:buFont typeface="Arial" panose="020B0604020202020204" pitchFamily="34" charset="0"/>
              <a:buChar char="•"/>
            </a:pPr>
            <a:r>
              <a:rPr lang="nl-NL" noProof="0">
                <a:solidFill>
                  <a:srgbClr val="0C3B62"/>
                </a:solidFill>
                <a:latin typeface="Arial" panose="020B0604020202020204" pitchFamily="34" charset="0"/>
                <a:cs typeface="Arial" panose="020B0604020202020204" pitchFamily="34" charset="0"/>
              </a:rPr>
              <a:t>Basisregels om goed en veilig te handelen</a:t>
            </a:r>
          </a:p>
          <a:p>
            <a:pPr marL="285750" indent="-285750">
              <a:buFont typeface="Arial" panose="020B0604020202020204" pitchFamily="34" charset="0"/>
              <a:buChar char="•"/>
            </a:pPr>
            <a:r>
              <a:rPr lang="nl-NL" noProof="0">
                <a:solidFill>
                  <a:srgbClr val="0C3B62"/>
                </a:solidFill>
                <a:latin typeface="Arial" panose="020B0604020202020204" pitchFamily="34" charset="0"/>
                <a:cs typeface="Arial" panose="020B0604020202020204" pitchFamily="34" charset="0"/>
              </a:rPr>
              <a:t>Veelal voor alle eerste hulpsituaties van toepassing</a:t>
            </a:r>
          </a:p>
          <a:p>
            <a:endParaRPr lang="nl-NL" noProof="0">
              <a:solidFill>
                <a:srgbClr val="0C3B62"/>
              </a:solidFill>
              <a:latin typeface="Arial" panose="020B0604020202020204" pitchFamily="34" charset="0"/>
              <a:cs typeface="Arial" panose="020B0604020202020204" pitchFamily="34" charset="0"/>
            </a:endParaRPr>
          </a:p>
          <a:p>
            <a:endParaRPr lang="nl-NL" noProof="0">
              <a:solidFill>
                <a:srgbClr val="0C3B62"/>
              </a:solidFill>
              <a:latin typeface="Arial" panose="020B0604020202020204" pitchFamily="34" charset="0"/>
              <a:cs typeface="Arial" panose="020B0604020202020204" pitchFamily="34" charset="0"/>
            </a:endParaRPr>
          </a:p>
          <a:p>
            <a:r>
              <a:rPr lang="nl-NL" noProof="0">
                <a:solidFill>
                  <a:srgbClr val="0C3B62"/>
                </a:solidFill>
                <a:latin typeface="Arial" panose="020B0604020202020204" pitchFamily="34" charset="0"/>
                <a:cs typeface="Arial" panose="020B0604020202020204" pitchFamily="34" charset="0"/>
              </a:rPr>
              <a:t>Ieder volgend hoofdstuk heeft dit kader: </a:t>
            </a:r>
          </a:p>
        </p:txBody>
      </p:sp>
      <p:sp>
        <p:nvSpPr>
          <p:cNvPr id="11" name="Shape 6">
            <a:extLst>
              <a:ext uri="{FF2B5EF4-FFF2-40B4-BE49-F238E27FC236}">
                <a16:creationId xmlns:a16="http://schemas.microsoft.com/office/drawing/2014/main" id="{7EEE4FFB-1F0B-0A96-0A00-E324674A0F58}"/>
              </a:ext>
            </a:extLst>
          </p:cNvPr>
          <p:cNvSpPr/>
          <p:nvPr/>
        </p:nvSpPr>
        <p:spPr>
          <a:xfrm>
            <a:off x="6235583" y="1554480"/>
            <a:ext cx="5375422" cy="2616982"/>
          </a:xfrm>
          <a:prstGeom prst="rect">
            <a:avLst/>
          </a:prstGeom>
          <a:solidFill>
            <a:srgbClr val="0C3B62"/>
          </a:solidFill>
          <a:ln w="12700">
            <a:solidFill>
              <a:srgbClr val="0C3B62"/>
            </a:solidFill>
            <a:prstDash val="solid"/>
          </a:ln>
        </p:spPr>
        <p:txBody>
          <a:bodyPr/>
          <a:lstStyle/>
          <a:p>
            <a:r>
              <a:rPr lang="nl-NL" sz="2000" noProof="0">
                <a:solidFill>
                  <a:srgbClr val="F2F7FB"/>
                </a:solidFill>
                <a:latin typeface="Arial" panose="020B0604020202020204" pitchFamily="34" charset="0"/>
                <a:cs typeface="Arial" panose="020B0604020202020204" pitchFamily="34" charset="0"/>
              </a:rPr>
              <a:t>Letsels, ziekten en aandoeningen</a:t>
            </a:r>
          </a:p>
          <a:p>
            <a:endParaRPr lang="nl-NL" noProof="0">
              <a:solidFill>
                <a:srgbClr val="F2F7FB"/>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l-NL" noProof="0">
                <a:solidFill>
                  <a:srgbClr val="F2F7FB"/>
                </a:solidFill>
                <a:latin typeface="Arial" panose="020B0604020202020204" pitchFamily="34" charset="0"/>
                <a:cs typeface="Arial" panose="020B0604020202020204" pitchFamily="34" charset="0"/>
              </a:rPr>
              <a:t>Vanaf hoofdstuk 2</a:t>
            </a:r>
          </a:p>
          <a:p>
            <a:pPr marL="285750" indent="-285750">
              <a:buFont typeface="Arial" panose="020B0604020202020204" pitchFamily="34" charset="0"/>
              <a:buChar char="•"/>
            </a:pPr>
            <a:r>
              <a:rPr lang="nl-NL" noProof="0">
                <a:solidFill>
                  <a:srgbClr val="F2F7FB"/>
                </a:solidFill>
                <a:latin typeface="Arial" panose="020B0604020202020204" pitchFamily="34" charset="0"/>
                <a:cs typeface="Arial" panose="020B0604020202020204" pitchFamily="34" charset="0"/>
              </a:rPr>
              <a:t>Volgorde van meest naar minst levensbedreigend</a:t>
            </a:r>
          </a:p>
          <a:p>
            <a:pPr marL="285750" indent="-285750">
              <a:buFont typeface="Arial" panose="020B0604020202020204" pitchFamily="34" charset="0"/>
              <a:buChar char="•"/>
            </a:pPr>
            <a:r>
              <a:rPr lang="nl-NL" noProof="0">
                <a:solidFill>
                  <a:srgbClr val="F2F7FB"/>
                </a:solidFill>
                <a:latin typeface="Arial" panose="020B0604020202020204" pitchFamily="34" charset="0"/>
                <a:cs typeface="Arial" panose="020B0604020202020204" pitchFamily="34" charset="0"/>
              </a:rPr>
              <a:t>Vitale functies: ademhaling, circulatie en bewustzijn zijn leidraad voor ernst</a:t>
            </a:r>
          </a:p>
        </p:txBody>
      </p:sp>
      <p:pic>
        <p:nvPicPr>
          <p:cNvPr id="17" name="Afbeelding 16">
            <a:extLst>
              <a:ext uri="{FF2B5EF4-FFF2-40B4-BE49-F238E27FC236}">
                <a16:creationId xmlns:a16="http://schemas.microsoft.com/office/drawing/2014/main" id="{9163F429-873F-C423-4835-2E8ED1223BEB}"/>
              </a:ext>
            </a:extLst>
          </p:cNvPr>
          <p:cNvPicPr>
            <a:picLocks noChangeAspect="1"/>
          </p:cNvPicPr>
          <p:nvPr/>
        </p:nvPicPr>
        <p:blipFill>
          <a:blip r:embed="rId4"/>
          <a:stretch>
            <a:fillRect/>
          </a:stretch>
        </p:blipFill>
        <p:spPr>
          <a:xfrm>
            <a:off x="548640" y="4287705"/>
            <a:ext cx="4929350" cy="1414604"/>
          </a:xfrm>
          <a:prstGeom prst="rect">
            <a:avLst/>
          </a:prstGeom>
          <a:ln>
            <a:noFill/>
          </a:ln>
          <a:effectLst>
            <a:outerShdw blurRad="292100" dist="139700" dir="2700000" algn="tl" rotWithShape="0">
              <a:srgbClr val="333333">
                <a:alpha val="65000"/>
              </a:srgbClr>
            </a:outerShdw>
          </a:effectLst>
        </p:spPr>
      </p:pic>
      <p:sp>
        <p:nvSpPr>
          <p:cNvPr id="19" name="Text 28">
            <a:extLst>
              <a:ext uri="{FF2B5EF4-FFF2-40B4-BE49-F238E27FC236}">
                <a16:creationId xmlns:a16="http://schemas.microsoft.com/office/drawing/2014/main" id="{90B8C331-3955-4525-4818-F303C8FCA3A5}"/>
              </a:ext>
            </a:extLst>
          </p:cNvPr>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latin typeface="Arial" panose="020B0604020202020204" pitchFamily="34" charset="0"/>
                <a:cs typeface="Arial" panose="020B0604020202020204" pitchFamily="34" charset="0"/>
              </a:rPr>
              <a:t>4</a:t>
            </a:r>
          </a:p>
        </p:txBody>
      </p:sp>
    </p:spTree>
    <p:custDataLst>
      <p:tags r:id="rId1"/>
    </p:custDataLst>
    <p:extLst>
      <p:ext uri="{BB962C8B-B14F-4D97-AF65-F5344CB8AC3E}">
        <p14:creationId xmlns:p14="http://schemas.microsoft.com/office/powerpoint/2010/main" val="1920193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09CC9-04AA-1533-5102-26F20BAC51A1}"/>
            </a:ext>
          </a:extLst>
        </p:cNvPr>
        <p:cNvGrpSpPr/>
        <p:nvPr/>
      </p:nvGrpSpPr>
      <p:grpSpPr>
        <a:xfrm>
          <a:off x="0" y="0"/>
          <a:ext cx="0" cy="0"/>
          <a:chOff x="0" y="0"/>
          <a:chExt cx="0" cy="0"/>
        </a:xfrm>
      </p:grpSpPr>
      <p:pic>
        <p:nvPicPr>
          <p:cNvPr id="89" name="Image 0" descr="preencoded.png">
            <a:extLst>
              <a:ext uri="{FF2B5EF4-FFF2-40B4-BE49-F238E27FC236}">
                <a16:creationId xmlns:a16="http://schemas.microsoft.com/office/drawing/2014/main" id="{1D2B5558-D585-92AD-73BA-F3D583F29E76}"/>
              </a:ext>
            </a:extLst>
          </p:cNvPr>
          <p:cNvPicPr>
            <a:picLocks noChangeAspect="1"/>
          </p:cNvPicPr>
          <p:nvPr/>
        </p:nvPicPr>
        <p:blipFill>
          <a:blip r:embed="rId3"/>
          <a:stretch>
            <a:fillRect/>
          </a:stretch>
        </p:blipFill>
        <p:spPr>
          <a:xfrm>
            <a:off x="548640" y="6217920"/>
            <a:ext cx="722376" cy="411480"/>
          </a:xfrm>
          <a:prstGeom prst="rect">
            <a:avLst/>
          </a:prstGeom>
        </p:spPr>
      </p:pic>
      <p:sp>
        <p:nvSpPr>
          <p:cNvPr id="6" name="Text 1">
            <a:extLst>
              <a:ext uri="{FF2B5EF4-FFF2-40B4-BE49-F238E27FC236}">
                <a16:creationId xmlns:a16="http://schemas.microsoft.com/office/drawing/2014/main" id="{B143ACDD-8916-73F4-67B0-0E928D200B82}"/>
              </a:ext>
            </a:extLst>
          </p:cNvPr>
          <p:cNvSpPr txBox="1"/>
          <p:nvPr/>
        </p:nvSpPr>
        <p:spPr>
          <a:xfrm>
            <a:off x="701040" y="8107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Je begeleidt het denken, niet alleen het doen</a:t>
            </a:r>
            <a:endParaRPr lang="nl-NL" sz="2800" noProof="0">
              <a:latin typeface="Arial" panose="020B0604020202020204" pitchFamily="34" charset="0"/>
              <a:cs typeface="Arial" panose="020B0604020202020204" pitchFamily="34" charset="0"/>
            </a:endParaRPr>
          </a:p>
        </p:txBody>
      </p:sp>
      <p:sp>
        <p:nvSpPr>
          <p:cNvPr id="8" name="Shape 2">
            <a:extLst>
              <a:ext uri="{FF2B5EF4-FFF2-40B4-BE49-F238E27FC236}">
                <a16:creationId xmlns:a16="http://schemas.microsoft.com/office/drawing/2014/main" id="{9E13E42B-9391-C50C-A9EA-41FCDAFAA3F3}"/>
              </a:ext>
            </a:extLst>
          </p:cNvPr>
          <p:cNvSpPr/>
          <p:nvPr/>
        </p:nvSpPr>
        <p:spPr>
          <a:xfrm>
            <a:off x="701040" y="1706880"/>
            <a:ext cx="4572000" cy="416052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0" name="Text 3">
            <a:extLst>
              <a:ext uri="{FF2B5EF4-FFF2-40B4-BE49-F238E27FC236}">
                <a16:creationId xmlns:a16="http://schemas.microsoft.com/office/drawing/2014/main" id="{EE04D10E-DA18-8E23-0184-77B2E38B9FAB}"/>
              </a:ext>
            </a:extLst>
          </p:cNvPr>
          <p:cNvSpPr txBox="1"/>
          <p:nvPr/>
        </p:nvSpPr>
        <p:spPr>
          <a:xfrm>
            <a:off x="1066800" y="1981200"/>
            <a:ext cx="384048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UIT HET THEORIEBOEK</a:t>
            </a:r>
            <a:endParaRPr lang="nl-NL" sz="1100" noProof="0">
              <a:latin typeface="Arial" panose="020B0604020202020204" pitchFamily="34" charset="0"/>
              <a:cs typeface="Arial" panose="020B0604020202020204" pitchFamily="34" charset="0"/>
            </a:endParaRPr>
          </a:p>
        </p:txBody>
      </p:sp>
      <p:sp>
        <p:nvSpPr>
          <p:cNvPr id="12" name="Text 4">
            <a:extLst>
              <a:ext uri="{FF2B5EF4-FFF2-40B4-BE49-F238E27FC236}">
                <a16:creationId xmlns:a16="http://schemas.microsoft.com/office/drawing/2014/main" id="{145EB48D-75A0-E974-38C3-DD3A580E276D}"/>
              </a:ext>
            </a:extLst>
          </p:cNvPr>
          <p:cNvSpPr txBox="1"/>
          <p:nvPr/>
        </p:nvSpPr>
        <p:spPr>
          <a:xfrm>
            <a:off x="1066800" y="2392680"/>
            <a:ext cx="3840480" cy="1920240"/>
          </a:xfrm>
          <a:prstGeom prst="rect">
            <a:avLst/>
          </a:prstGeom>
          <a:noFill/>
          <a:ln/>
        </p:spPr>
        <p:txBody>
          <a:bodyPr wrap="square" lIns="0" tIns="0" rIns="0" bIns="0" rtlCol="0" anchor="t"/>
          <a:lstStyle/>
          <a:p>
            <a:pPr marL="0" indent="0">
              <a:buNone/>
            </a:pPr>
            <a:r>
              <a:rPr lang="nl-NL" sz="2000" b="1" noProof="0">
                <a:solidFill>
                  <a:srgbClr val="FFFFFF"/>
                </a:solidFill>
                <a:latin typeface="Arial" panose="020B0604020202020204" pitchFamily="34" charset="0"/>
                <a:ea typeface="Alaska Contrast" pitchFamily="34" charset="-122"/>
                <a:cs typeface="Arial" panose="020B0604020202020204" pitchFamily="34" charset="0"/>
              </a:rPr>
              <a:t>Je handelt op basis van wat je ziet, hoort en merkt. Je hoeft niet precies te weten wat iemand mankeert.</a:t>
            </a:r>
            <a:endParaRPr lang="nl-NL" sz="2000" noProof="0">
              <a:latin typeface="Arial" panose="020B0604020202020204" pitchFamily="34" charset="0"/>
              <a:cs typeface="Arial" panose="020B0604020202020204" pitchFamily="34" charset="0"/>
            </a:endParaRPr>
          </a:p>
        </p:txBody>
      </p:sp>
      <p:sp>
        <p:nvSpPr>
          <p:cNvPr id="14" name="Text 5">
            <a:extLst>
              <a:ext uri="{FF2B5EF4-FFF2-40B4-BE49-F238E27FC236}">
                <a16:creationId xmlns:a16="http://schemas.microsoft.com/office/drawing/2014/main" id="{47BDB651-7A26-1F47-ED08-3E7172447569}"/>
              </a:ext>
            </a:extLst>
          </p:cNvPr>
          <p:cNvSpPr txBox="1"/>
          <p:nvPr/>
        </p:nvSpPr>
        <p:spPr>
          <a:xfrm>
            <a:off x="1066800" y="4541520"/>
            <a:ext cx="3840480" cy="822960"/>
          </a:xfrm>
          <a:prstGeom prst="rect">
            <a:avLst/>
          </a:prstGeom>
          <a:noFill/>
          <a:ln/>
        </p:spPr>
        <p:txBody>
          <a:bodyPr wrap="square" lIns="0" tIns="0" rIns="0" bIns="0" rtlCol="0" anchor="t"/>
          <a:lstStyle/>
          <a:p>
            <a:pPr marL="0" indent="0">
              <a:buNone/>
            </a:pPr>
            <a:r>
              <a:rPr lang="nl-NL" sz="1500" noProof="0">
                <a:solidFill>
                  <a:srgbClr val="C6D8E8"/>
                </a:solidFill>
                <a:latin typeface="Arial"/>
                <a:ea typeface="Alaska Contrast"/>
                <a:cs typeface="Arial"/>
              </a:rPr>
              <a:t>Een eerstehulpverlener stelt géén medische diagnose.</a:t>
            </a:r>
            <a:endParaRPr lang="nl-NL" sz="1500" noProof="0">
              <a:latin typeface="Arial"/>
              <a:ea typeface="Alaska Contrast"/>
              <a:cs typeface="Arial"/>
            </a:endParaRPr>
          </a:p>
        </p:txBody>
      </p:sp>
      <p:sp>
        <p:nvSpPr>
          <p:cNvPr id="16" name="Text 6">
            <a:extLst>
              <a:ext uri="{FF2B5EF4-FFF2-40B4-BE49-F238E27FC236}">
                <a16:creationId xmlns:a16="http://schemas.microsoft.com/office/drawing/2014/main" id="{FDA06D7F-E873-253C-78B8-EFF074A60D6A}"/>
              </a:ext>
            </a:extLst>
          </p:cNvPr>
          <p:cNvSpPr txBox="1"/>
          <p:nvPr/>
        </p:nvSpPr>
        <p:spPr>
          <a:xfrm>
            <a:off x="1066800" y="5410200"/>
            <a:ext cx="3840480" cy="274320"/>
          </a:xfrm>
          <a:prstGeom prst="rect">
            <a:avLst/>
          </a:prstGeom>
          <a:noFill/>
          <a:ln/>
        </p:spPr>
        <p:txBody>
          <a:bodyPr wrap="square" lIns="0" tIns="0" rIns="0" bIns="0" rtlCol="0" anchor="ctr"/>
          <a:lstStyle/>
          <a:p>
            <a:pPr marL="0" indent="0">
              <a:buNone/>
            </a:pPr>
            <a:r>
              <a:rPr lang="nl-NL" sz="1000" noProof="0">
                <a:solidFill>
                  <a:srgbClr val="AFC2D4"/>
                </a:solidFill>
                <a:latin typeface="Arial" panose="020B0604020202020204" pitchFamily="34" charset="0"/>
                <a:ea typeface="Alaska Contrast" pitchFamily="34" charset="-122"/>
                <a:cs typeface="Arial" panose="020B0604020202020204" pitchFamily="34" charset="0"/>
              </a:rPr>
              <a:t>Inleiding p. 6</a:t>
            </a:r>
            <a:endParaRPr lang="nl-NL" sz="1000" noProof="0">
              <a:latin typeface="Arial" panose="020B0604020202020204" pitchFamily="34" charset="0"/>
              <a:cs typeface="Arial" panose="020B0604020202020204" pitchFamily="34" charset="0"/>
            </a:endParaRPr>
          </a:p>
        </p:txBody>
      </p:sp>
      <p:sp>
        <p:nvSpPr>
          <p:cNvPr id="18" name="Text 7">
            <a:extLst>
              <a:ext uri="{FF2B5EF4-FFF2-40B4-BE49-F238E27FC236}">
                <a16:creationId xmlns:a16="http://schemas.microsoft.com/office/drawing/2014/main" id="{F3DBB617-660A-39B4-168E-9C6EBB65ADD0}"/>
              </a:ext>
            </a:extLst>
          </p:cNvPr>
          <p:cNvSpPr txBox="1"/>
          <p:nvPr/>
        </p:nvSpPr>
        <p:spPr>
          <a:xfrm>
            <a:off x="5730240" y="1752600"/>
            <a:ext cx="6035040" cy="365760"/>
          </a:xfrm>
          <a:prstGeom prst="rect">
            <a:avLst/>
          </a:prstGeom>
          <a:noFill/>
          <a:ln/>
        </p:spPr>
        <p:txBody>
          <a:bodyPr wrap="square" lIns="0" tIns="0" rIns="0" bIns="0" rtlCol="0" anchor="ctr"/>
          <a:lstStyle/>
          <a:p>
            <a:pPr marL="0" indent="0">
              <a:buNone/>
            </a:pPr>
            <a:r>
              <a:rPr lang="nl-NL" sz="1500" noProof="0">
                <a:solidFill>
                  <a:srgbClr val="3B5C77"/>
                </a:solidFill>
                <a:latin typeface="Arial" panose="020B0604020202020204" pitchFamily="34" charset="0"/>
                <a:ea typeface="Alaska Contrast" pitchFamily="34" charset="-122"/>
                <a:cs typeface="Arial" panose="020B0604020202020204" pitchFamily="34" charset="0"/>
              </a:rPr>
              <a:t>Drie vragen die je steeds terug laat komen</a:t>
            </a:r>
            <a:endParaRPr lang="nl-NL" sz="1500" noProof="0">
              <a:latin typeface="Arial" panose="020B0604020202020204" pitchFamily="34" charset="0"/>
              <a:cs typeface="Arial" panose="020B0604020202020204" pitchFamily="34" charset="0"/>
            </a:endParaRPr>
          </a:p>
        </p:txBody>
      </p:sp>
      <p:sp>
        <p:nvSpPr>
          <p:cNvPr id="20" name="Text 8">
            <a:extLst>
              <a:ext uri="{FF2B5EF4-FFF2-40B4-BE49-F238E27FC236}">
                <a16:creationId xmlns:a16="http://schemas.microsoft.com/office/drawing/2014/main" id="{7E64B130-9F06-509E-FDF2-7D173CFD065D}"/>
              </a:ext>
            </a:extLst>
          </p:cNvPr>
          <p:cNvSpPr txBox="1"/>
          <p:nvPr/>
        </p:nvSpPr>
        <p:spPr>
          <a:xfrm>
            <a:off x="5730240" y="2301240"/>
            <a:ext cx="411480" cy="457200"/>
          </a:xfrm>
          <a:prstGeom prst="rect">
            <a:avLst/>
          </a:prstGeom>
          <a:noFill/>
          <a:ln/>
        </p:spPr>
        <p:txBody>
          <a:bodyPr wrap="square" lIns="0" tIns="0" rIns="0" bIns="0" rtlCol="0" anchor="t"/>
          <a:lstStyle/>
          <a:p>
            <a:pPr marL="0" indent="0">
              <a:buNone/>
            </a:pPr>
            <a:r>
              <a:rPr lang="nl-NL" sz="2600" b="1" noProof="0">
                <a:solidFill>
                  <a:srgbClr val="F59638"/>
                </a:solidFill>
                <a:latin typeface="Arial" panose="020B0604020202020204" pitchFamily="34" charset="0"/>
                <a:ea typeface="Alaska Contrast" pitchFamily="34" charset="-122"/>
                <a:cs typeface="Arial" panose="020B0604020202020204" pitchFamily="34" charset="0"/>
              </a:rPr>
              <a:t>1</a:t>
            </a:r>
            <a:endParaRPr lang="nl-NL" sz="2600" noProof="0">
              <a:latin typeface="Arial" panose="020B0604020202020204" pitchFamily="34" charset="0"/>
              <a:cs typeface="Arial" panose="020B0604020202020204" pitchFamily="34" charset="0"/>
            </a:endParaRPr>
          </a:p>
        </p:txBody>
      </p:sp>
      <p:sp>
        <p:nvSpPr>
          <p:cNvPr id="22" name="Text 9">
            <a:extLst>
              <a:ext uri="{FF2B5EF4-FFF2-40B4-BE49-F238E27FC236}">
                <a16:creationId xmlns:a16="http://schemas.microsoft.com/office/drawing/2014/main" id="{8D9D1701-00D8-EC0E-4FBB-5070EADE55F9}"/>
              </a:ext>
            </a:extLst>
          </p:cNvPr>
          <p:cNvSpPr txBox="1"/>
          <p:nvPr/>
        </p:nvSpPr>
        <p:spPr>
          <a:xfrm>
            <a:off x="6278880" y="2301240"/>
            <a:ext cx="5486400" cy="411480"/>
          </a:xfrm>
          <a:prstGeom prst="rect">
            <a:avLst/>
          </a:prstGeom>
          <a:noFill/>
          <a:ln/>
        </p:spPr>
        <p:txBody>
          <a:bodyPr wrap="square" lIns="0" tIns="0" rIns="0" bIns="0" rtlCol="0" anchor="t"/>
          <a:lstStyle/>
          <a:p>
            <a:pPr marL="0" indent="0">
              <a:buNone/>
            </a:pPr>
            <a:r>
              <a:rPr lang="nl-NL" sz="2000" b="1" noProof="0">
                <a:solidFill>
                  <a:srgbClr val="0C3B62"/>
                </a:solidFill>
                <a:latin typeface="Arial" panose="020B0604020202020204" pitchFamily="34" charset="0"/>
                <a:ea typeface="Alaska Contrast" pitchFamily="34" charset="-122"/>
                <a:cs typeface="Arial" panose="020B0604020202020204" pitchFamily="34" charset="0"/>
              </a:rPr>
              <a:t>Wat zie, hoor en merk je?</a:t>
            </a:r>
            <a:endParaRPr lang="nl-NL" sz="2000" noProof="0">
              <a:latin typeface="Arial" panose="020B0604020202020204" pitchFamily="34" charset="0"/>
              <a:cs typeface="Arial" panose="020B0604020202020204" pitchFamily="34" charset="0"/>
            </a:endParaRPr>
          </a:p>
        </p:txBody>
      </p:sp>
      <p:sp>
        <p:nvSpPr>
          <p:cNvPr id="24" name="Text 10">
            <a:extLst>
              <a:ext uri="{FF2B5EF4-FFF2-40B4-BE49-F238E27FC236}">
                <a16:creationId xmlns:a16="http://schemas.microsoft.com/office/drawing/2014/main" id="{BBB1A0E0-98E0-7B50-2539-88B32B47447F}"/>
              </a:ext>
            </a:extLst>
          </p:cNvPr>
          <p:cNvSpPr txBox="1"/>
          <p:nvPr/>
        </p:nvSpPr>
        <p:spPr>
          <a:xfrm>
            <a:off x="6278880" y="2731008"/>
            <a:ext cx="5486400" cy="594360"/>
          </a:xfrm>
          <a:prstGeom prst="rect">
            <a:avLst/>
          </a:prstGeom>
          <a:noFill/>
          <a:ln/>
        </p:spPr>
        <p:txBody>
          <a:bodyPr wrap="square" lIns="0" tIns="0" rIns="0" bIns="0" rtlCol="0" anchor="t"/>
          <a:lstStyle/>
          <a:p>
            <a:pPr marL="0" indent="0">
              <a:buNone/>
            </a:pPr>
            <a:r>
              <a:rPr lang="nl-NL" sz="1400" noProof="0">
                <a:solidFill>
                  <a:srgbClr val="3B5C77"/>
                </a:solidFill>
                <a:latin typeface="Arial" panose="020B0604020202020204" pitchFamily="34" charset="0"/>
                <a:ea typeface="Alaska Contrast" pitchFamily="34" charset="-122"/>
                <a:cs typeface="Arial" panose="020B0604020202020204" pitchFamily="34" charset="0"/>
              </a:rPr>
              <a:t>Laat de cursist eerst waarnemen en uitvragen, vóór het handelen.</a:t>
            </a:r>
            <a:endParaRPr lang="nl-NL" sz="1400" noProof="0">
              <a:latin typeface="Arial" panose="020B0604020202020204" pitchFamily="34" charset="0"/>
              <a:cs typeface="Arial" panose="020B0604020202020204" pitchFamily="34" charset="0"/>
            </a:endParaRPr>
          </a:p>
        </p:txBody>
      </p:sp>
      <p:sp>
        <p:nvSpPr>
          <p:cNvPr id="26" name="Text 11">
            <a:extLst>
              <a:ext uri="{FF2B5EF4-FFF2-40B4-BE49-F238E27FC236}">
                <a16:creationId xmlns:a16="http://schemas.microsoft.com/office/drawing/2014/main" id="{3542F7B3-33FC-16D5-6531-5D5DE8E8D74D}"/>
              </a:ext>
            </a:extLst>
          </p:cNvPr>
          <p:cNvSpPr txBox="1"/>
          <p:nvPr/>
        </p:nvSpPr>
        <p:spPr>
          <a:xfrm>
            <a:off x="5730240" y="3489960"/>
            <a:ext cx="411480" cy="457200"/>
          </a:xfrm>
          <a:prstGeom prst="rect">
            <a:avLst/>
          </a:prstGeom>
          <a:noFill/>
          <a:ln/>
        </p:spPr>
        <p:txBody>
          <a:bodyPr wrap="square" lIns="0" tIns="0" rIns="0" bIns="0" rtlCol="0" anchor="t"/>
          <a:lstStyle/>
          <a:p>
            <a:pPr marL="0" indent="0">
              <a:buNone/>
            </a:pPr>
            <a:r>
              <a:rPr lang="nl-NL" sz="2600" b="1" noProof="0">
                <a:solidFill>
                  <a:srgbClr val="F59638"/>
                </a:solidFill>
                <a:latin typeface="Arial" panose="020B0604020202020204" pitchFamily="34" charset="0"/>
                <a:ea typeface="Alaska Contrast" pitchFamily="34" charset="-122"/>
                <a:cs typeface="Arial" panose="020B0604020202020204" pitchFamily="34" charset="0"/>
              </a:rPr>
              <a:t>2</a:t>
            </a:r>
            <a:endParaRPr lang="nl-NL" sz="2600" noProof="0">
              <a:latin typeface="Arial" panose="020B0604020202020204" pitchFamily="34" charset="0"/>
              <a:cs typeface="Arial" panose="020B0604020202020204" pitchFamily="34" charset="0"/>
            </a:endParaRPr>
          </a:p>
        </p:txBody>
      </p:sp>
      <p:sp>
        <p:nvSpPr>
          <p:cNvPr id="28" name="Text 12">
            <a:extLst>
              <a:ext uri="{FF2B5EF4-FFF2-40B4-BE49-F238E27FC236}">
                <a16:creationId xmlns:a16="http://schemas.microsoft.com/office/drawing/2014/main" id="{28E1B954-D65C-9831-C7E9-9489E1364D78}"/>
              </a:ext>
            </a:extLst>
          </p:cNvPr>
          <p:cNvSpPr txBox="1"/>
          <p:nvPr/>
        </p:nvSpPr>
        <p:spPr>
          <a:xfrm>
            <a:off x="6278880" y="3489960"/>
            <a:ext cx="5486400" cy="411480"/>
          </a:xfrm>
          <a:prstGeom prst="rect">
            <a:avLst/>
          </a:prstGeom>
          <a:noFill/>
          <a:ln/>
        </p:spPr>
        <p:txBody>
          <a:bodyPr wrap="square" lIns="0" tIns="0" rIns="0" bIns="0" rtlCol="0" anchor="t"/>
          <a:lstStyle/>
          <a:p>
            <a:pPr marL="0" indent="0">
              <a:buNone/>
            </a:pPr>
            <a:r>
              <a:rPr lang="nl-NL" sz="2000" b="1" noProof="0">
                <a:solidFill>
                  <a:srgbClr val="0C3B62"/>
                </a:solidFill>
                <a:latin typeface="Arial" panose="020B0604020202020204" pitchFamily="34" charset="0"/>
                <a:ea typeface="Alaska Contrast" pitchFamily="34" charset="-122"/>
                <a:cs typeface="Arial" panose="020B0604020202020204" pitchFamily="34" charset="0"/>
              </a:rPr>
              <a:t>Waarom kies je dit?</a:t>
            </a:r>
            <a:endParaRPr lang="nl-NL" sz="2000" noProof="0">
              <a:latin typeface="Arial" panose="020B0604020202020204" pitchFamily="34" charset="0"/>
              <a:cs typeface="Arial" panose="020B0604020202020204" pitchFamily="34" charset="0"/>
            </a:endParaRPr>
          </a:p>
        </p:txBody>
      </p:sp>
      <p:sp>
        <p:nvSpPr>
          <p:cNvPr id="30" name="Text 13">
            <a:extLst>
              <a:ext uri="{FF2B5EF4-FFF2-40B4-BE49-F238E27FC236}">
                <a16:creationId xmlns:a16="http://schemas.microsoft.com/office/drawing/2014/main" id="{5D747A6D-B599-304B-29F1-17A6F3DC330D}"/>
              </a:ext>
            </a:extLst>
          </p:cNvPr>
          <p:cNvSpPr txBox="1"/>
          <p:nvPr/>
        </p:nvSpPr>
        <p:spPr>
          <a:xfrm>
            <a:off x="6278880" y="3919728"/>
            <a:ext cx="5486400" cy="594360"/>
          </a:xfrm>
          <a:prstGeom prst="rect">
            <a:avLst/>
          </a:prstGeom>
          <a:noFill/>
          <a:ln/>
        </p:spPr>
        <p:txBody>
          <a:bodyPr wrap="square" lIns="0" tIns="0" rIns="0" bIns="0" rtlCol="0" anchor="t"/>
          <a:lstStyle/>
          <a:p>
            <a:pPr marL="0" indent="0">
              <a:buNone/>
            </a:pPr>
            <a:r>
              <a:rPr lang="nl-NL" sz="1400" noProof="0">
                <a:solidFill>
                  <a:srgbClr val="3B5C77"/>
                </a:solidFill>
                <a:latin typeface="Arial" panose="020B0604020202020204" pitchFamily="34" charset="0"/>
                <a:ea typeface="Alaska Contrast" pitchFamily="34" charset="-122"/>
                <a:cs typeface="Arial" panose="020B0604020202020204" pitchFamily="34" charset="0"/>
              </a:rPr>
              <a:t>De cursist onderbouwt de keuze vanuit de signalen, niet vanuit een diagnose.</a:t>
            </a:r>
            <a:endParaRPr lang="nl-NL" sz="1400" noProof="0">
              <a:latin typeface="Arial" panose="020B0604020202020204" pitchFamily="34" charset="0"/>
              <a:cs typeface="Arial" panose="020B0604020202020204" pitchFamily="34" charset="0"/>
            </a:endParaRPr>
          </a:p>
        </p:txBody>
      </p:sp>
      <p:sp>
        <p:nvSpPr>
          <p:cNvPr id="32" name="Text 14">
            <a:extLst>
              <a:ext uri="{FF2B5EF4-FFF2-40B4-BE49-F238E27FC236}">
                <a16:creationId xmlns:a16="http://schemas.microsoft.com/office/drawing/2014/main" id="{F209D3D3-4F20-3CA3-DCB4-C3B60611AB83}"/>
              </a:ext>
            </a:extLst>
          </p:cNvPr>
          <p:cNvSpPr txBox="1"/>
          <p:nvPr/>
        </p:nvSpPr>
        <p:spPr>
          <a:xfrm>
            <a:off x="5730240" y="4678680"/>
            <a:ext cx="411480" cy="457200"/>
          </a:xfrm>
          <a:prstGeom prst="rect">
            <a:avLst/>
          </a:prstGeom>
          <a:noFill/>
          <a:ln/>
        </p:spPr>
        <p:txBody>
          <a:bodyPr wrap="square" lIns="0" tIns="0" rIns="0" bIns="0" rtlCol="0" anchor="t"/>
          <a:lstStyle/>
          <a:p>
            <a:pPr marL="0" indent="0">
              <a:buNone/>
            </a:pPr>
            <a:r>
              <a:rPr lang="nl-NL" sz="2600" b="1" noProof="0">
                <a:solidFill>
                  <a:srgbClr val="F59638"/>
                </a:solidFill>
                <a:latin typeface="Arial" panose="020B0604020202020204" pitchFamily="34" charset="0"/>
                <a:ea typeface="Alaska Contrast" pitchFamily="34" charset="-122"/>
                <a:cs typeface="Arial" panose="020B0604020202020204" pitchFamily="34" charset="0"/>
              </a:rPr>
              <a:t>3</a:t>
            </a:r>
            <a:endParaRPr lang="nl-NL" sz="2600" noProof="0">
              <a:latin typeface="Arial" panose="020B0604020202020204" pitchFamily="34" charset="0"/>
              <a:cs typeface="Arial" panose="020B0604020202020204" pitchFamily="34" charset="0"/>
            </a:endParaRPr>
          </a:p>
        </p:txBody>
      </p:sp>
      <p:sp>
        <p:nvSpPr>
          <p:cNvPr id="34" name="Text 15">
            <a:extLst>
              <a:ext uri="{FF2B5EF4-FFF2-40B4-BE49-F238E27FC236}">
                <a16:creationId xmlns:a16="http://schemas.microsoft.com/office/drawing/2014/main" id="{CDA229FE-1AC9-1754-3309-9A7BA42AD4C6}"/>
              </a:ext>
            </a:extLst>
          </p:cNvPr>
          <p:cNvSpPr txBox="1"/>
          <p:nvPr/>
        </p:nvSpPr>
        <p:spPr>
          <a:xfrm>
            <a:off x="6278880" y="4678680"/>
            <a:ext cx="5486400" cy="411480"/>
          </a:xfrm>
          <a:prstGeom prst="rect">
            <a:avLst/>
          </a:prstGeom>
          <a:noFill/>
          <a:ln/>
        </p:spPr>
        <p:txBody>
          <a:bodyPr wrap="square" lIns="0" tIns="0" rIns="0" bIns="0" rtlCol="0" anchor="t"/>
          <a:lstStyle/>
          <a:p>
            <a:pPr marL="0" indent="0">
              <a:buNone/>
            </a:pPr>
            <a:r>
              <a:rPr lang="nl-NL" sz="2000" b="1" noProof="0">
                <a:solidFill>
                  <a:srgbClr val="0C3B62"/>
                </a:solidFill>
                <a:latin typeface="Arial" panose="020B0604020202020204" pitchFamily="34" charset="0"/>
                <a:ea typeface="Alaska Contrast" pitchFamily="34" charset="-122"/>
                <a:cs typeface="Arial" panose="020B0604020202020204" pitchFamily="34" charset="0"/>
              </a:rPr>
              <a:t>Wat doe je als het verandert?</a:t>
            </a:r>
            <a:endParaRPr lang="nl-NL" sz="2000" noProof="0">
              <a:latin typeface="Arial" panose="020B0604020202020204" pitchFamily="34" charset="0"/>
              <a:cs typeface="Arial" panose="020B0604020202020204" pitchFamily="34" charset="0"/>
            </a:endParaRPr>
          </a:p>
        </p:txBody>
      </p:sp>
      <p:sp>
        <p:nvSpPr>
          <p:cNvPr id="36" name="Text 16">
            <a:extLst>
              <a:ext uri="{FF2B5EF4-FFF2-40B4-BE49-F238E27FC236}">
                <a16:creationId xmlns:a16="http://schemas.microsoft.com/office/drawing/2014/main" id="{63FF194F-0DD2-D45C-15B1-337CCAED463B}"/>
              </a:ext>
            </a:extLst>
          </p:cNvPr>
          <p:cNvSpPr txBox="1"/>
          <p:nvPr/>
        </p:nvSpPr>
        <p:spPr>
          <a:xfrm>
            <a:off x="6248400" y="5108448"/>
            <a:ext cx="5486400" cy="594360"/>
          </a:xfrm>
          <a:prstGeom prst="rect">
            <a:avLst/>
          </a:prstGeom>
          <a:noFill/>
          <a:ln/>
        </p:spPr>
        <p:txBody>
          <a:bodyPr wrap="square" lIns="0" tIns="0" rIns="0" bIns="0" rtlCol="0" anchor="t"/>
          <a:lstStyle/>
          <a:p>
            <a:pPr marL="0" indent="0">
              <a:buNone/>
            </a:pPr>
            <a:r>
              <a:rPr lang="nl-NL" sz="1400" noProof="0">
                <a:solidFill>
                  <a:srgbClr val="3B5C77"/>
                </a:solidFill>
                <a:latin typeface="Arial" panose="020B0604020202020204" pitchFamily="34" charset="0"/>
                <a:ea typeface="Alaska Contrast" pitchFamily="34" charset="-122"/>
                <a:cs typeface="Arial" panose="020B0604020202020204" pitchFamily="34" charset="0"/>
              </a:rPr>
              <a:t>De cursist blijft controleren en stuurt bij als de situatie verslechtert.</a:t>
            </a:r>
            <a:endParaRPr lang="nl-NL" sz="1400" noProof="0">
              <a:latin typeface="Arial" panose="020B0604020202020204" pitchFamily="34" charset="0"/>
              <a:cs typeface="Arial" panose="020B0604020202020204" pitchFamily="34" charset="0"/>
            </a:endParaRPr>
          </a:p>
        </p:txBody>
      </p:sp>
      <p:sp>
        <p:nvSpPr>
          <p:cNvPr id="42" name="Text 28">
            <a:extLst>
              <a:ext uri="{FF2B5EF4-FFF2-40B4-BE49-F238E27FC236}">
                <a16:creationId xmlns:a16="http://schemas.microsoft.com/office/drawing/2014/main" id="{EBCAC52D-6E51-CA48-9568-513D6DE6F0B0}"/>
              </a:ext>
            </a:extLst>
          </p:cNvPr>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latin typeface="Arial" panose="020B0604020202020204" pitchFamily="34" charset="0"/>
                <a:cs typeface="Arial" panose="020B0604020202020204" pitchFamily="34" charset="0"/>
              </a:rPr>
              <a:t>6</a:t>
            </a:r>
          </a:p>
        </p:txBody>
      </p:sp>
    </p:spTree>
    <p:custDataLst>
      <p:tags r:id="rId1"/>
    </p:custDataLst>
    <p:extLst>
      <p:ext uri="{BB962C8B-B14F-4D97-AF65-F5344CB8AC3E}">
        <p14:creationId xmlns:p14="http://schemas.microsoft.com/office/powerpoint/2010/main" val="381152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47B3A-E2C2-291D-4D3E-F4C93283CBB3}"/>
            </a:ext>
          </a:extLst>
        </p:cNvPr>
        <p:cNvGrpSpPr/>
        <p:nvPr/>
      </p:nvGrpSpPr>
      <p:grpSpPr>
        <a:xfrm>
          <a:off x="0" y="0"/>
          <a:ext cx="0" cy="0"/>
          <a:chOff x="0" y="0"/>
          <a:chExt cx="0" cy="0"/>
        </a:xfrm>
      </p:grpSpPr>
      <p:pic>
        <p:nvPicPr>
          <p:cNvPr id="89" name="Image 0" descr="preencoded.png">
            <a:extLst>
              <a:ext uri="{FF2B5EF4-FFF2-40B4-BE49-F238E27FC236}">
                <a16:creationId xmlns:a16="http://schemas.microsoft.com/office/drawing/2014/main" id="{4F0078E3-8B2C-6E4B-7E14-B73EEADCE878}"/>
              </a:ext>
            </a:extLst>
          </p:cNvPr>
          <p:cNvPicPr>
            <a:picLocks noChangeAspect="1"/>
          </p:cNvPicPr>
          <p:nvPr/>
        </p:nvPicPr>
        <p:blipFill>
          <a:blip r:embed="rId3"/>
          <a:stretch>
            <a:fillRect/>
          </a:stretch>
        </p:blipFill>
        <p:spPr>
          <a:xfrm>
            <a:off x="548640" y="6217920"/>
            <a:ext cx="722376" cy="411480"/>
          </a:xfrm>
          <a:prstGeom prst="rect">
            <a:avLst/>
          </a:prstGeom>
        </p:spPr>
      </p:pic>
      <p:sp>
        <p:nvSpPr>
          <p:cNvPr id="4" name="Text 1">
            <a:extLst>
              <a:ext uri="{FF2B5EF4-FFF2-40B4-BE49-F238E27FC236}">
                <a16:creationId xmlns:a16="http://schemas.microsoft.com/office/drawing/2014/main" id="{70AE42C4-41ED-CE1B-5328-3C32629B5F82}"/>
              </a:ext>
            </a:extLst>
          </p:cNvPr>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Begin bij het gedrag dat de cursist moet laten zien</a:t>
            </a:r>
            <a:endParaRPr lang="nl-NL" sz="2800" noProof="0">
              <a:latin typeface="Arial" panose="020B0604020202020204" pitchFamily="34" charset="0"/>
              <a:cs typeface="Arial" panose="020B0604020202020204" pitchFamily="34" charset="0"/>
            </a:endParaRPr>
          </a:p>
        </p:txBody>
      </p:sp>
      <p:sp>
        <p:nvSpPr>
          <p:cNvPr id="13" name="Shape 4">
            <a:extLst>
              <a:ext uri="{FF2B5EF4-FFF2-40B4-BE49-F238E27FC236}">
                <a16:creationId xmlns:a16="http://schemas.microsoft.com/office/drawing/2014/main" id="{A38F709F-55BA-880B-7619-3E96980C5329}"/>
              </a:ext>
            </a:extLst>
          </p:cNvPr>
          <p:cNvSpPr/>
          <p:nvPr/>
        </p:nvSpPr>
        <p:spPr>
          <a:xfrm>
            <a:off x="548640" y="3611880"/>
            <a:ext cx="4937760" cy="210312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7" name="Text 5">
            <a:extLst>
              <a:ext uri="{FF2B5EF4-FFF2-40B4-BE49-F238E27FC236}">
                <a16:creationId xmlns:a16="http://schemas.microsoft.com/office/drawing/2014/main" id="{6D650CD2-6E7D-3310-5D19-C43DB7383A32}"/>
              </a:ext>
            </a:extLst>
          </p:cNvPr>
          <p:cNvSpPr txBox="1"/>
          <p:nvPr/>
        </p:nvSpPr>
        <p:spPr>
          <a:xfrm>
            <a:off x="822960" y="3794760"/>
            <a:ext cx="4389120" cy="274320"/>
          </a:xfrm>
          <a:prstGeom prst="rect">
            <a:avLst/>
          </a:prstGeom>
          <a:noFill/>
          <a:ln/>
        </p:spPr>
        <p:txBody>
          <a:bodyPr wrap="square" lIns="0" tIns="0" rIns="0" bIns="0" rtlCol="0" anchor="ctr"/>
          <a:lstStyle/>
          <a:p>
            <a:pPr marL="0" indent="0">
              <a:buNone/>
            </a:pPr>
            <a:r>
              <a:rPr lang="nl-NL" sz="1000" b="1" kern="0" spc="150" noProof="0">
                <a:solidFill>
                  <a:srgbClr val="F59638"/>
                </a:solidFill>
                <a:latin typeface="Arial" panose="020B0604020202020204" pitchFamily="34" charset="0"/>
                <a:ea typeface="Alaska Contrast" pitchFamily="34" charset="-122"/>
                <a:cs typeface="Arial" panose="020B0604020202020204" pitchFamily="34" charset="0"/>
              </a:rPr>
              <a:t>VOORBEELD</a:t>
            </a:r>
            <a:endParaRPr lang="nl-NL" sz="1000" noProof="0">
              <a:latin typeface="Arial" panose="020B0604020202020204" pitchFamily="34" charset="0"/>
              <a:cs typeface="Arial" panose="020B0604020202020204" pitchFamily="34" charset="0"/>
            </a:endParaRPr>
          </a:p>
        </p:txBody>
      </p:sp>
      <p:sp>
        <p:nvSpPr>
          <p:cNvPr id="19" name="Text 6">
            <a:extLst>
              <a:ext uri="{FF2B5EF4-FFF2-40B4-BE49-F238E27FC236}">
                <a16:creationId xmlns:a16="http://schemas.microsoft.com/office/drawing/2014/main" id="{76B2433E-6FEA-01A7-8C15-166601529706}"/>
              </a:ext>
            </a:extLst>
          </p:cNvPr>
          <p:cNvSpPr txBox="1"/>
          <p:nvPr/>
        </p:nvSpPr>
        <p:spPr>
          <a:xfrm>
            <a:off x="822960" y="4114800"/>
            <a:ext cx="4389120" cy="1508760"/>
          </a:xfrm>
          <a:prstGeom prst="rect">
            <a:avLst/>
          </a:prstGeom>
          <a:noFill/>
          <a:ln/>
        </p:spPr>
        <p:txBody>
          <a:bodyPr wrap="square" lIns="0" tIns="0" rIns="0" bIns="0" rtlCol="0" anchor="t"/>
          <a:lstStyle/>
          <a:p>
            <a:pPr marL="0" indent="0">
              <a:buNone/>
            </a:pPr>
            <a:r>
              <a:rPr lang="nl-NL" sz="1300" b="1" noProof="0">
                <a:solidFill>
                  <a:srgbClr val="0C3B62"/>
                </a:solidFill>
                <a:latin typeface="Arial" panose="020B0604020202020204" pitchFamily="34" charset="0"/>
                <a:ea typeface="Alaska Contrast" pitchFamily="34" charset="-122"/>
                <a:cs typeface="Arial" panose="020B0604020202020204" pitchFamily="34" charset="0"/>
              </a:rPr>
              <a:t>Indicator 15B.1</a:t>
            </a:r>
            <a:endParaRPr lang="nl-NL" sz="1300" noProof="0">
              <a:latin typeface="Arial" panose="020B0604020202020204" pitchFamily="34" charset="0"/>
              <a:cs typeface="Arial" panose="020B0604020202020204" pitchFamily="34" charset="0"/>
            </a:endParaRPr>
          </a:p>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Herkent signalen van ernstige benauwdheid.</a:t>
            </a:r>
            <a:endParaRPr lang="nl-NL" sz="1300" noProof="0">
              <a:latin typeface="Arial" panose="020B0604020202020204" pitchFamily="34" charset="0"/>
              <a:cs typeface="Arial" panose="020B0604020202020204" pitchFamily="34" charset="0"/>
            </a:endParaRPr>
          </a:p>
          <a:p>
            <a:pPr marL="0" indent="0">
              <a:buNone/>
            </a:pPr>
            <a:r>
              <a:rPr lang="nl-NL" sz="600" noProof="0">
                <a:solidFill>
                  <a:srgbClr val="3B5C77"/>
                </a:solidFill>
                <a:latin typeface="Arial" panose="020B0604020202020204" pitchFamily="34" charset="0"/>
                <a:ea typeface="Alaska Contrast" pitchFamily="34" charset="-122"/>
                <a:cs typeface="Arial" panose="020B0604020202020204" pitchFamily="34" charset="0"/>
              </a:rPr>
              <a:t> </a:t>
            </a:r>
            <a:endParaRPr lang="nl-NL" sz="1300" noProof="0">
              <a:latin typeface="Arial" panose="020B0604020202020204" pitchFamily="34" charset="0"/>
              <a:cs typeface="Arial" panose="020B0604020202020204" pitchFamily="34" charset="0"/>
            </a:endParaRPr>
          </a:p>
          <a:p>
            <a:pPr marL="0" indent="0">
              <a:buNone/>
            </a:pPr>
            <a:r>
              <a:rPr lang="nl-NL" sz="1300" b="1" noProof="0">
                <a:solidFill>
                  <a:srgbClr val="0C3B62"/>
                </a:solidFill>
                <a:latin typeface="Arial" panose="020B0604020202020204" pitchFamily="34" charset="0"/>
                <a:ea typeface="Alaska Contrast" pitchFamily="34" charset="-122"/>
                <a:cs typeface="Arial" panose="020B0604020202020204" pitchFamily="34" charset="0"/>
              </a:rPr>
              <a:t>Lesdoel</a:t>
            </a:r>
            <a:endParaRPr lang="nl-NL" sz="1300" noProof="0">
              <a:latin typeface="Arial" panose="020B0604020202020204" pitchFamily="34" charset="0"/>
              <a:cs typeface="Arial" panose="020B0604020202020204" pitchFamily="34" charset="0"/>
            </a:endParaRPr>
          </a:p>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De cursist benoemt in een casus de alarmsignalen en kiest tussen 112 en spoedcontact met de huisarts.</a:t>
            </a:r>
            <a:endParaRPr lang="nl-NL" sz="1300" noProof="0">
              <a:latin typeface="Arial" panose="020B0604020202020204" pitchFamily="34" charset="0"/>
              <a:cs typeface="Arial" panose="020B0604020202020204" pitchFamily="34" charset="0"/>
            </a:endParaRPr>
          </a:p>
        </p:txBody>
      </p:sp>
      <p:sp>
        <p:nvSpPr>
          <p:cNvPr id="22" name="Text 7">
            <a:extLst>
              <a:ext uri="{FF2B5EF4-FFF2-40B4-BE49-F238E27FC236}">
                <a16:creationId xmlns:a16="http://schemas.microsoft.com/office/drawing/2014/main" id="{9C3938B3-DF0C-4085-B230-A71151058207}"/>
              </a:ext>
            </a:extLst>
          </p:cNvPr>
          <p:cNvSpPr txBox="1"/>
          <p:nvPr/>
        </p:nvSpPr>
        <p:spPr>
          <a:xfrm>
            <a:off x="5989320" y="1600200"/>
            <a:ext cx="5650992" cy="320040"/>
          </a:xfrm>
          <a:prstGeom prst="rect">
            <a:avLst/>
          </a:prstGeom>
          <a:noFill/>
          <a:ln/>
        </p:spPr>
        <p:txBody>
          <a:bodyPr wrap="square" lIns="0" tIns="0" rIns="0" bIns="0" rtlCol="0" anchor="ctr"/>
          <a:lstStyle/>
          <a:p>
            <a:pPr marL="0" indent="0">
              <a:buNone/>
            </a:pPr>
            <a:r>
              <a:rPr lang="nl-NL" sz="1400" b="1" noProof="0">
                <a:solidFill>
                  <a:srgbClr val="6B7C8C"/>
                </a:solidFill>
                <a:latin typeface="Arial" panose="020B0604020202020204" pitchFamily="34" charset="0"/>
                <a:ea typeface="Alaska Contrast" pitchFamily="34" charset="-122"/>
                <a:cs typeface="Arial" panose="020B0604020202020204" pitchFamily="34" charset="0"/>
              </a:rPr>
              <a:t>Eindtermen en toetsmatrijs 2026 </a:t>
            </a:r>
            <a:r>
              <a:rPr lang="nl-NL" sz="1400" noProof="0">
                <a:solidFill>
                  <a:srgbClr val="6B7C8C"/>
                </a:solidFill>
                <a:latin typeface="Arial" panose="020B0604020202020204" pitchFamily="34" charset="0"/>
                <a:ea typeface="Alaska Contrast" pitchFamily="34" charset="-122"/>
                <a:cs typeface="Arial" panose="020B0604020202020204" pitchFamily="34" charset="0"/>
              </a:rPr>
              <a:t>op hoofdlijnen</a:t>
            </a:r>
            <a:endParaRPr lang="nl-NL" sz="1400" noProof="0">
              <a:latin typeface="Arial" panose="020B0604020202020204" pitchFamily="34" charset="0"/>
              <a:cs typeface="Arial" panose="020B0604020202020204" pitchFamily="34" charset="0"/>
            </a:endParaRPr>
          </a:p>
        </p:txBody>
      </p:sp>
      <p:sp>
        <p:nvSpPr>
          <p:cNvPr id="25" name="Text 8">
            <a:extLst>
              <a:ext uri="{FF2B5EF4-FFF2-40B4-BE49-F238E27FC236}">
                <a16:creationId xmlns:a16="http://schemas.microsoft.com/office/drawing/2014/main" id="{510DCFAF-101B-93D7-9C80-25BBDA95FA4E}"/>
              </a:ext>
            </a:extLst>
          </p:cNvPr>
          <p:cNvSpPr txBox="1"/>
          <p:nvPr/>
        </p:nvSpPr>
        <p:spPr>
          <a:xfrm>
            <a:off x="5989320" y="1965960"/>
            <a:ext cx="5650992" cy="548640"/>
          </a:xfrm>
          <a:prstGeom prst="rect">
            <a:avLst/>
          </a:prstGeom>
          <a:noFill/>
          <a:ln/>
        </p:spPr>
        <p:txBody>
          <a:bodyPr wrap="square" lIns="0" tIns="0" rIns="0" bIns="0" rtlCol="0" anchor="t"/>
          <a:lstStyle/>
          <a:p>
            <a:pPr marL="0" indent="0">
              <a:buNone/>
            </a:pPr>
            <a:r>
              <a:rPr lang="nl-NL" sz="1400" noProof="0">
                <a:solidFill>
                  <a:srgbClr val="3B5C77"/>
                </a:solidFill>
                <a:latin typeface="Arial" panose="020B0604020202020204" pitchFamily="34" charset="0"/>
                <a:ea typeface="Alaska Contrast" pitchFamily="34" charset="-122"/>
                <a:cs typeface="Arial" panose="020B0604020202020204" pitchFamily="34" charset="0"/>
              </a:rPr>
              <a:t>15 competenties, uitgewerkt in indicatoren. Iedere indicator heeft een toetsdoelsoort:</a:t>
            </a:r>
            <a:endParaRPr lang="nl-NL" sz="1400" noProof="0">
              <a:latin typeface="Arial" panose="020B0604020202020204" pitchFamily="34" charset="0"/>
              <a:cs typeface="Arial" panose="020B0604020202020204" pitchFamily="34" charset="0"/>
            </a:endParaRPr>
          </a:p>
        </p:txBody>
      </p:sp>
      <p:sp>
        <p:nvSpPr>
          <p:cNvPr id="28" name="Shape 9">
            <a:extLst>
              <a:ext uri="{FF2B5EF4-FFF2-40B4-BE49-F238E27FC236}">
                <a16:creationId xmlns:a16="http://schemas.microsoft.com/office/drawing/2014/main" id="{FD1CDB80-EB46-89F6-24BE-AA1B5DBB0C9E}"/>
              </a:ext>
            </a:extLst>
          </p:cNvPr>
          <p:cNvSpPr/>
          <p:nvPr/>
        </p:nvSpPr>
        <p:spPr>
          <a:xfrm>
            <a:off x="5989320" y="2697480"/>
            <a:ext cx="566928" cy="566928"/>
          </a:xfrm>
          <a:prstGeom prst="ellipse">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31" name="Text 10">
            <a:extLst>
              <a:ext uri="{FF2B5EF4-FFF2-40B4-BE49-F238E27FC236}">
                <a16:creationId xmlns:a16="http://schemas.microsoft.com/office/drawing/2014/main" id="{041CA390-7C7B-ECC6-91FA-81E2091DBA0F}"/>
              </a:ext>
            </a:extLst>
          </p:cNvPr>
          <p:cNvSpPr txBox="1"/>
          <p:nvPr/>
        </p:nvSpPr>
        <p:spPr>
          <a:xfrm>
            <a:off x="5989320" y="2697480"/>
            <a:ext cx="566928" cy="566928"/>
          </a:xfrm>
          <a:prstGeom prst="rect">
            <a:avLst/>
          </a:prstGeom>
          <a:noFill/>
          <a:ln/>
        </p:spPr>
        <p:txBody>
          <a:bodyPr wrap="square" lIns="0" tIns="0" rIns="0" bIns="0" rtlCol="0" anchor="ctr"/>
          <a:lstStyle/>
          <a:p>
            <a:pPr marL="0" indent="0" algn="ctr">
              <a:buNone/>
            </a:pPr>
            <a:r>
              <a:rPr lang="nl-NL" sz="1800" b="1" noProof="0">
                <a:solidFill>
                  <a:srgbClr val="FFFFFF"/>
                </a:solidFill>
                <a:latin typeface="Arial" panose="020B0604020202020204" pitchFamily="34" charset="0"/>
                <a:ea typeface="Alaska Contrast" pitchFamily="34" charset="-122"/>
                <a:cs typeface="Arial" panose="020B0604020202020204" pitchFamily="34" charset="0"/>
              </a:rPr>
              <a:t>T</a:t>
            </a:r>
            <a:endParaRPr lang="nl-NL" sz="1800" noProof="0">
              <a:latin typeface="Arial" panose="020B0604020202020204" pitchFamily="34" charset="0"/>
              <a:cs typeface="Arial" panose="020B0604020202020204" pitchFamily="34" charset="0"/>
            </a:endParaRPr>
          </a:p>
        </p:txBody>
      </p:sp>
      <p:sp>
        <p:nvSpPr>
          <p:cNvPr id="33" name="Text 11">
            <a:extLst>
              <a:ext uri="{FF2B5EF4-FFF2-40B4-BE49-F238E27FC236}">
                <a16:creationId xmlns:a16="http://schemas.microsoft.com/office/drawing/2014/main" id="{FB0BEA53-9860-944E-24EE-5F08E326F73B}"/>
              </a:ext>
            </a:extLst>
          </p:cNvPr>
          <p:cNvSpPr txBox="1"/>
          <p:nvPr/>
        </p:nvSpPr>
        <p:spPr>
          <a:xfrm>
            <a:off x="6766560" y="2660904"/>
            <a:ext cx="4873752" cy="329184"/>
          </a:xfrm>
          <a:prstGeom prst="rect">
            <a:avLst/>
          </a:prstGeom>
          <a:noFill/>
          <a:ln/>
        </p:spPr>
        <p:txBody>
          <a:bodyPr wrap="square" lIns="0" tIns="0" rIns="0" bIns="0" rtlCol="0" anchor="ctr"/>
          <a:lstStyle/>
          <a:p>
            <a:pPr marL="0" indent="0">
              <a:buNone/>
            </a:pPr>
            <a:r>
              <a:rPr lang="nl-NL" sz="1600" b="1" noProof="0">
                <a:solidFill>
                  <a:srgbClr val="0C3B62"/>
                </a:solidFill>
                <a:latin typeface="Arial" panose="020B0604020202020204" pitchFamily="34" charset="0"/>
                <a:ea typeface="Alaska Contrast" pitchFamily="34" charset="-122"/>
                <a:cs typeface="Arial" panose="020B0604020202020204" pitchFamily="34" charset="0"/>
              </a:rPr>
              <a:t>Theorie</a:t>
            </a:r>
            <a:endParaRPr lang="nl-NL" sz="1600" noProof="0">
              <a:latin typeface="Arial" panose="020B0604020202020204" pitchFamily="34" charset="0"/>
              <a:cs typeface="Arial" panose="020B0604020202020204" pitchFamily="34" charset="0"/>
            </a:endParaRPr>
          </a:p>
        </p:txBody>
      </p:sp>
      <p:sp>
        <p:nvSpPr>
          <p:cNvPr id="36" name="Text 12">
            <a:extLst>
              <a:ext uri="{FF2B5EF4-FFF2-40B4-BE49-F238E27FC236}">
                <a16:creationId xmlns:a16="http://schemas.microsoft.com/office/drawing/2014/main" id="{389F0746-5603-6C8C-378D-7F791CE13367}"/>
              </a:ext>
            </a:extLst>
          </p:cNvPr>
          <p:cNvSpPr txBox="1"/>
          <p:nvPr/>
        </p:nvSpPr>
        <p:spPr>
          <a:xfrm>
            <a:off x="6766560" y="2990088"/>
            <a:ext cx="4873752" cy="548640"/>
          </a:xfrm>
          <a:prstGeom prst="rect">
            <a:avLst/>
          </a:prstGeom>
          <a:noFill/>
          <a:ln/>
        </p:spPr>
        <p:txBody>
          <a:bodyPr wrap="square" lIns="0" tIns="0" rIns="0" bIns="0" rtlCol="0" anchor="t"/>
          <a:lstStyle/>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herkennen, beoordelen, prioriteren, hulp inschakelen, vervolgzorg bepalen</a:t>
            </a:r>
            <a:endParaRPr lang="nl-NL" sz="1300" noProof="0">
              <a:latin typeface="Arial" panose="020B0604020202020204" pitchFamily="34" charset="0"/>
              <a:cs typeface="Arial" panose="020B0604020202020204" pitchFamily="34" charset="0"/>
            </a:endParaRPr>
          </a:p>
        </p:txBody>
      </p:sp>
      <p:sp>
        <p:nvSpPr>
          <p:cNvPr id="38" name="Shape 13">
            <a:extLst>
              <a:ext uri="{FF2B5EF4-FFF2-40B4-BE49-F238E27FC236}">
                <a16:creationId xmlns:a16="http://schemas.microsoft.com/office/drawing/2014/main" id="{1EC30C94-17FD-4EF1-FB24-6B5612B885B2}"/>
              </a:ext>
            </a:extLst>
          </p:cNvPr>
          <p:cNvSpPr/>
          <p:nvPr/>
        </p:nvSpPr>
        <p:spPr>
          <a:xfrm>
            <a:off x="5989320" y="3703320"/>
            <a:ext cx="566928" cy="566928"/>
          </a:xfrm>
          <a:prstGeom prst="ellipse">
            <a:avLst/>
          </a:prstGeom>
          <a:solidFill>
            <a:srgbClr val="F59638"/>
          </a:solidFill>
          <a:ln w="12700">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40" name="Text 14">
            <a:extLst>
              <a:ext uri="{FF2B5EF4-FFF2-40B4-BE49-F238E27FC236}">
                <a16:creationId xmlns:a16="http://schemas.microsoft.com/office/drawing/2014/main" id="{B6FC11C6-E5BC-3330-B1B3-213DF125C722}"/>
              </a:ext>
            </a:extLst>
          </p:cNvPr>
          <p:cNvSpPr txBox="1"/>
          <p:nvPr/>
        </p:nvSpPr>
        <p:spPr>
          <a:xfrm>
            <a:off x="5989320" y="3703320"/>
            <a:ext cx="566928" cy="566928"/>
          </a:xfrm>
          <a:prstGeom prst="rect">
            <a:avLst/>
          </a:prstGeom>
          <a:noFill/>
          <a:ln/>
        </p:spPr>
        <p:txBody>
          <a:bodyPr wrap="square" lIns="0" tIns="0" rIns="0" bIns="0" rtlCol="0" anchor="ctr"/>
          <a:lstStyle/>
          <a:p>
            <a:pPr marL="0" indent="0" algn="ctr">
              <a:buNone/>
            </a:pPr>
            <a:r>
              <a:rPr lang="nl-NL" sz="1800" b="1" noProof="0">
                <a:solidFill>
                  <a:srgbClr val="FFFFFF"/>
                </a:solidFill>
                <a:latin typeface="Arial" panose="020B0604020202020204" pitchFamily="34" charset="0"/>
                <a:ea typeface="Alaska Contrast" pitchFamily="34" charset="-122"/>
                <a:cs typeface="Arial" panose="020B0604020202020204" pitchFamily="34" charset="0"/>
              </a:rPr>
              <a:t>P</a:t>
            </a:r>
            <a:endParaRPr lang="nl-NL" sz="1800" noProof="0">
              <a:latin typeface="Arial" panose="020B0604020202020204" pitchFamily="34" charset="0"/>
              <a:cs typeface="Arial" panose="020B0604020202020204" pitchFamily="34" charset="0"/>
            </a:endParaRPr>
          </a:p>
        </p:txBody>
      </p:sp>
      <p:sp>
        <p:nvSpPr>
          <p:cNvPr id="44" name="Text 15">
            <a:extLst>
              <a:ext uri="{FF2B5EF4-FFF2-40B4-BE49-F238E27FC236}">
                <a16:creationId xmlns:a16="http://schemas.microsoft.com/office/drawing/2014/main" id="{56AAB3D4-A20F-5867-CF72-212B8D6AAD1C}"/>
              </a:ext>
            </a:extLst>
          </p:cNvPr>
          <p:cNvSpPr txBox="1"/>
          <p:nvPr/>
        </p:nvSpPr>
        <p:spPr>
          <a:xfrm>
            <a:off x="6766560" y="3666744"/>
            <a:ext cx="4873752" cy="329184"/>
          </a:xfrm>
          <a:prstGeom prst="rect">
            <a:avLst/>
          </a:prstGeom>
          <a:noFill/>
          <a:ln/>
        </p:spPr>
        <p:txBody>
          <a:bodyPr wrap="square" lIns="0" tIns="0" rIns="0" bIns="0" rtlCol="0" anchor="ctr"/>
          <a:lstStyle/>
          <a:p>
            <a:pPr marL="0" indent="0">
              <a:buNone/>
            </a:pPr>
            <a:r>
              <a:rPr lang="nl-NL" sz="1600" b="1" noProof="0">
                <a:solidFill>
                  <a:srgbClr val="0C3B62"/>
                </a:solidFill>
                <a:latin typeface="Arial" panose="020B0604020202020204" pitchFamily="34" charset="0"/>
                <a:ea typeface="Alaska Contrast" pitchFamily="34" charset="-122"/>
                <a:cs typeface="Arial" panose="020B0604020202020204" pitchFamily="34" charset="0"/>
              </a:rPr>
              <a:t>Praktijk</a:t>
            </a:r>
            <a:endParaRPr lang="nl-NL" sz="1600" noProof="0">
              <a:latin typeface="Arial" panose="020B0604020202020204" pitchFamily="34" charset="0"/>
              <a:cs typeface="Arial" panose="020B0604020202020204" pitchFamily="34" charset="0"/>
            </a:endParaRPr>
          </a:p>
        </p:txBody>
      </p:sp>
      <p:sp>
        <p:nvSpPr>
          <p:cNvPr id="48" name="Text 16">
            <a:extLst>
              <a:ext uri="{FF2B5EF4-FFF2-40B4-BE49-F238E27FC236}">
                <a16:creationId xmlns:a16="http://schemas.microsoft.com/office/drawing/2014/main" id="{E9CF5BBF-2AE2-5332-EA3E-6E8B0D9883EB}"/>
              </a:ext>
            </a:extLst>
          </p:cNvPr>
          <p:cNvSpPr txBox="1"/>
          <p:nvPr/>
        </p:nvSpPr>
        <p:spPr>
          <a:xfrm>
            <a:off x="6766560" y="3995928"/>
            <a:ext cx="4873752" cy="676656"/>
          </a:xfrm>
          <a:prstGeom prst="rect">
            <a:avLst/>
          </a:prstGeom>
          <a:noFill/>
          <a:ln/>
        </p:spPr>
        <p:txBody>
          <a:bodyPr wrap="square" lIns="0" tIns="0" rIns="0" bIns="0" rtlCol="0" anchor="t"/>
          <a:lstStyle/>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O.a. reanimatie, AED, zijligging, verslikkingstechnieken, Rautekgreep, verbandmiddelen aanleggen, bloeding stoppen</a:t>
            </a:r>
            <a:endParaRPr lang="nl-NL" sz="1300" noProof="0">
              <a:latin typeface="Arial" panose="020B0604020202020204" pitchFamily="34" charset="0"/>
              <a:cs typeface="Arial" panose="020B0604020202020204" pitchFamily="34" charset="0"/>
            </a:endParaRPr>
          </a:p>
        </p:txBody>
      </p:sp>
      <p:sp>
        <p:nvSpPr>
          <p:cNvPr id="52" name="Shape 17">
            <a:extLst>
              <a:ext uri="{FF2B5EF4-FFF2-40B4-BE49-F238E27FC236}">
                <a16:creationId xmlns:a16="http://schemas.microsoft.com/office/drawing/2014/main" id="{B8F931BE-5118-CE76-1E92-C9618A406274}"/>
              </a:ext>
            </a:extLst>
          </p:cNvPr>
          <p:cNvSpPr/>
          <p:nvPr/>
        </p:nvSpPr>
        <p:spPr>
          <a:xfrm>
            <a:off x="5989320" y="4709160"/>
            <a:ext cx="566928" cy="566928"/>
          </a:xfrm>
          <a:prstGeom prst="ellipse">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6" name="Text 18">
            <a:extLst>
              <a:ext uri="{FF2B5EF4-FFF2-40B4-BE49-F238E27FC236}">
                <a16:creationId xmlns:a16="http://schemas.microsoft.com/office/drawing/2014/main" id="{73EA52DB-FAE1-A492-0299-FD7C81AB9E76}"/>
              </a:ext>
            </a:extLst>
          </p:cNvPr>
          <p:cNvSpPr txBox="1"/>
          <p:nvPr/>
        </p:nvSpPr>
        <p:spPr>
          <a:xfrm>
            <a:off x="5989320" y="4709160"/>
            <a:ext cx="566928" cy="566928"/>
          </a:xfrm>
          <a:prstGeom prst="rect">
            <a:avLst/>
          </a:prstGeom>
          <a:noFill/>
          <a:ln/>
        </p:spPr>
        <p:txBody>
          <a:bodyPr wrap="square" lIns="0" tIns="0" rIns="0" bIns="0" rtlCol="0" anchor="ctr"/>
          <a:lstStyle/>
          <a:p>
            <a:pPr marL="0" indent="0" algn="ctr">
              <a:buNone/>
            </a:pPr>
            <a:r>
              <a:rPr lang="nl-NL" sz="1800" b="1" noProof="0">
                <a:solidFill>
                  <a:srgbClr val="FFFFFF"/>
                </a:solidFill>
                <a:latin typeface="Arial" panose="020B0604020202020204" pitchFamily="34" charset="0"/>
                <a:ea typeface="Alaska Contrast" pitchFamily="34" charset="-122"/>
                <a:cs typeface="Arial" panose="020B0604020202020204" pitchFamily="34" charset="0"/>
              </a:rPr>
              <a:t>C</a:t>
            </a:r>
            <a:endParaRPr lang="nl-NL" sz="1800" noProof="0">
              <a:latin typeface="Arial" panose="020B0604020202020204" pitchFamily="34" charset="0"/>
              <a:cs typeface="Arial" panose="020B0604020202020204" pitchFamily="34" charset="0"/>
            </a:endParaRPr>
          </a:p>
        </p:txBody>
      </p:sp>
      <p:sp>
        <p:nvSpPr>
          <p:cNvPr id="60" name="Text 19">
            <a:extLst>
              <a:ext uri="{FF2B5EF4-FFF2-40B4-BE49-F238E27FC236}">
                <a16:creationId xmlns:a16="http://schemas.microsoft.com/office/drawing/2014/main" id="{D766E7F9-0373-0AD7-A1B9-00249AA3F0B1}"/>
              </a:ext>
            </a:extLst>
          </p:cNvPr>
          <p:cNvSpPr txBox="1"/>
          <p:nvPr/>
        </p:nvSpPr>
        <p:spPr>
          <a:xfrm>
            <a:off x="6766560" y="4672584"/>
            <a:ext cx="4873752" cy="329184"/>
          </a:xfrm>
          <a:prstGeom prst="rect">
            <a:avLst/>
          </a:prstGeom>
          <a:noFill/>
          <a:ln/>
        </p:spPr>
        <p:txBody>
          <a:bodyPr wrap="square" lIns="0" tIns="0" rIns="0" bIns="0" rtlCol="0" anchor="ctr"/>
          <a:lstStyle/>
          <a:p>
            <a:pPr marL="0" indent="0">
              <a:buNone/>
            </a:pPr>
            <a:r>
              <a:rPr lang="nl-NL" sz="1600" b="1" noProof="0">
                <a:solidFill>
                  <a:srgbClr val="0C3B62"/>
                </a:solidFill>
                <a:latin typeface="Arial" panose="020B0604020202020204" pitchFamily="34" charset="0"/>
                <a:ea typeface="Alaska Contrast" pitchFamily="34" charset="-122"/>
                <a:cs typeface="Arial" panose="020B0604020202020204" pitchFamily="34" charset="0"/>
              </a:rPr>
              <a:t>Combinatie</a:t>
            </a:r>
            <a:endParaRPr lang="nl-NL" sz="1600" noProof="0">
              <a:latin typeface="Arial" panose="020B0604020202020204" pitchFamily="34" charset="0"/>
              <a:cs typeface="Arial" panose="020B0604020202020204" pitchFamily="34" charset="0"/>
            </a:endParaRPr>
          </a:p>
        </p:txBody>
      </p:sp>
      <p:sp>
        <p:nvSpPr>
          <p:cNvPr id="64" name="Text 20">
            <a:extLst>
              <a:ext uri="{FF2B5EF4-FFF2-40B4-BE49-F238E27FC236}">
                <a16:creationId xmlns:a16="http://schemas.microsoft.com/office/drawing/2014/main" id="{E4DF7BB6-3737-E6AE-964D-451A1402ADA7}"/>
              </a:ext>
            </a:extLst>
          </p:cNvPr>
          <p:cNvSpPr txBox="1"/>
          <p:nvPr/>
        </p:nvSpPr>
        <p:spPr>
          <a:xfrm>
            <a:off x="6766560" y="5001768"/>
            <a:ext cx="4873752" cy="548640"/>
          </a:xfrm>
          <a:prstGeom prst="rect">
            <a:avLst/>
          </a:prstGeom>
          <a:noFill/>
          <a:ln/>
        </p:spPr>
        <p:txBody>
          <a:bodyPr wrap="square" lIns="0" tIns="0" rIns="0" bIns="0" rtlCol="0" anchor="t"/>
          <a:lstStyle/>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bewustzijn en ademhaling controleren, veiligheid, houding, bloedingen, shock</a:t>
            </a:r>
            <a:endParaRPr lang="nl-NL" sz="1300" noProof="0">
              <a:latin typeface="Arial" panose="020B0604020202020204" pitchFamily="34" charset="0"/>
              <a:cs typeface="Arial" panose="020B0604020202020204" pitchFamily="34" charset="0"/>
            </a:endParaRPr>
          </a:p>
        </p:txBody>
      </p:sp>
      <p:sp>
        <p:nvSpPr>
          <p:cNvPr id="68" name="Text 27">
            <a:extLst>
              <a:ext uri="{FF2B5EF4-FFF2-40B4-BE49-F238E27FC236}">
                <a16:creationId xmlns:a16="http://schemas.microsoft.com/office/drawing/2014/main" id="{9453C326-3DA4-B2B3-5549-740F9C134538}"/>
              </a:ext>
            </a:extLst>
          </p:cNvPr>
          <p:cNvSpPr txBox="1"/>
          <p:nvPr/>
        </p:nvSpPr>
        <p:spPr>
          <a:xfrm>
            <a:off x="8108737" y="4416552"/>
            <a:ext cx="3416325" cy="256032"/>
          </a:xfrm>
          <a:prstGeom prst="rect">
            <a:avLst/>
          </a:prstGeom>
          <a:noFill/>
          <a:ln/>
        </p:spPr>
        <p:txBody>
          <a:bodyPr wrap="square" lIns="0" tIns="0" rIns="0" bIns="0" rtlCol="0" anchor="ctr"/>
          <a:lstStyle/>
          <a:p>
            <a:pPr marL="0" indent="0">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Zie: Theorieboek EHBO 29e druk, Overzicht handelingen p. 157</a:t>
            </a:r>
            <a:endParaRPr lang="nl-NL" sz="900" noProof="0">
              <a:latin typeface="Arial" panose="020B0604020202020204" pitchFamily="34" charset="0"/>
              <a:cs typeface="Arial" panose="020B0604020202020204" pitchFamily="34" charset="0"/>
            </a:endParaRPr>
          </a:p>
        </p:txBody>
      </p:sp>
      <p:sp>
        <p:nvSpPr>
          <p:cNvPr id="72" name="Text 28">
            <a:extLst>
              <a:ext uri="{FF2B5EF4-FFF2-40B4-BE49-F238E27FC236}">
                <a16:creationId xmlns:a16="http://schemas.microsoft.com/office/drawing/2014/main" id="{D0BB2EDD-32BA-4A8A-121D-B4DA857D7C8C}"/>
              </a:ext>
            </a:extLst>
          </p:cNvPr>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latin typeface="Arial" panose="020B0604020202020204" pitchFamily="34" charset="0"/>
                <a:cs typeface="Arial" panose="020B0604020202020204" pitchFamily="34" charset="0"/>
              </a:rPr>
              <a:t>8</a:t>
            </a:r>
          </a:p>
        </p:txBody>
      </p:sp>
      <p:sp>
        <p:nvSpPr>
          <p:cNvPr id="80" name="Shape 29">
            <a:extLst>
              <a:ext uri="{FF2B5EF4-FFF2-40B4-BE49-F238E27FC236}">
                <a16:creationId xmlns:a16="http://schemas.microsoft.com/office/drawing/2014/main" id="{5E929AF0-FA0E-DE5F-5E25-5A1B43D2DCB1}"/>
              </a:ext>
            </a:extLst>
          </p:cNvPr>
          <p:cNvSpPr/>
          <p:nvPr/>
        </p:nvSpPr>
        <p:spPr>
          <a:xfrm>
            <a:off x="553212" y="1467612"/>
            <a:ext cx="4933188" cy="1847531"/>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82" name="Text 30">
            <a:extLst>
              <a:ext uri="{FF2B5EF4-FFF2-40B4-BE49-F238E27FC236}">
                <a16:creationId xmlns:a16="http://schemas.microsoft.com/office/drawing/2014/main" id="{42B37A4D-82D6-7006-1010-4C0F11285261}"/>
              </a:ext>
            </a:extLst>
          </p:cNvPr>
          <p:cNvSpPr txBox="1"/>
          <p:nvPr/>
        </p:nvSpPr>
        <p:spPr>
          <a:xfrm>
            <a:off x="822960" y="1645920"/>
            <a:ext cx="2834640" cy="274320"/>
          </a:xfrm>
          <a:prstGeom prst="rect">
            <a:avLst/>
          </a:prstGeom>
          <a:noFill/>
          <a:ln/>
        </p:spPr>
        <p:txBody>
          <a:bodyPr wrap="square" lIns="0" tIns="0" rIns="0" bIns="0" rtlCol="0" anchor="ctr"/>
          <a:lstStyle/>
          <a:p>
            <a:pPr marL="0" indent="0">
              <a:buNone/>
            </a:pPr>
            <a:r>
              <a:rPr lang="nl-NL" sz="1000" b="1" kern="0" spc="150" noProof="0">
                <a:solidFill>
                  <a:srgbClr val="F59638"/>
                </a:solidFill>
                <a:latin typeface="Arial" panose="020B0604020202020204" pitchFamily="34" charset="0"/>
                <a:ea typeface="Alaska Contrast" pitchFamily="34" charset="-122"/>
                <a:cs typeface="Arial" panose="020B0604020202020204" pitchFamily="34" charset="0"/>
              </a:rPr>
              <a:t>COMPETENTIE 15</a:t>
            </a: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 </a:t>
            </a:r>
            <a:endParaRPr lang="nl-NL" sz="1100" noProof="0">
              <a:latin typeface="Arial" panose="020B0604020202020204" pitchFamily="34" charset="0"/>
              <a:cs typeface="Arial" panose="020B0604020202020204" pitchFamily="34" charset="0"/>
            </a:endParaRPr>
          </a:p>
        </p:txBody>
      </p:sp>
      <p:sp>
        <p:nvSpPr>
          <p:cNvPr id="76" name="Tekstvak 75">
            <a:extLst>
              <a:ext uri="{FF2B5EF4-FFF2-40B4-BE49-F238E27FC236}">
                <a16:creationId xmlns:a16="http://schemas.microsoft.com/office/drawing/2014/main" id="{9B4C1FB5-04FD-DEF0-50E4-DB6109369701}"/>
              </a:ext>
            </a:extLst>
          </p:cNvPr>
          <p:cNvSpPr txBox="1"/>
          <p:nvPr/>
        </p:nvSpPr>
        <p:spPr>
          <a:xfrm>
            <a:off x="672465" y="2037713"/>
            <a:ext cx="4539615" cy="923330"/>
          </a:xfrm>
          <a:prstGeom prst="rect">
            <a:avLst/>
          </a:prstGeom>
          <a:noFill/>
        </p:spPr>
        <p:txBody>
          <a:bodyPr wrap="square">
            <a:spAutoFit/>
          </a:bodyPr>
          <a:lstStyle/>
          <a:p>
            <a:r>
              <a:rPr lang="nl-NL" sz="1800" b="0" i="0" noProof="0">
                <a:solidFill>
                  <a:srgbClr val="F2F7FB"/>
                </a:solidFill>
                <a:effectLst/>
                <a:latin typeface="+mn-lt"/>
              </a:rPr>
              <a:t>De eerstehulpverlener herkent en handelt bij acute ziektebeelden en veelvoorkomende letsels.</a:t>
            </a:r>
            <a:endParaRPr lang="nl-NL" noProof="0">
              <a:solidFill>
                <a:srgbClr val="F2F7FB"/>
              </a:solidFill>
            </a:endParaRPr>
          </a:p>
        </p:txBody>
      </p:sp>
    </p:spTree>
    <p:custDataLst>
      <p:tags r:id="rId1"/>
    </p:custDataLst>
    <p:extLst>
      <p:ext uri="{BB962C8B-B14F-4D97-AF65-F5344CB8AC3E}">
        <p14:creationId xmlns:p14="http://schemas.microsoft.com/office/powerpoint/2010/main" val="815746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67BBF-3C44-108B-4F5A-9E417968DA52}"/>
            </a:ext>
          </a:extLst>
        </p:cNvPr>
        <p:cNvGrpSpPr/>
        <p:nvPr/>
      </p:nvGrpSpPr>
      <p:grpSpPr>
        <a:xfrm>
          <a:off x="0" y="0"/>
          <a:ext cx="0" cy="0"/>
          <a:chOff x="0" y="0"/>
          <a:chExt cx="0" cy="0"/>
        </a:xfrm>
      </p:grpSpPr>
      <p:pic>
        <p:nvPicPr>
          <p:cNvPr id="89" name="Image 0" descr="preencoded.png">
            <a:extLst>
              <a:ext uri="{FF2B5EF4-FFF2-40B4-BE49-F238E27FC236}">
                <a16:creationId xmlns:a16="http://schemas.microsoft.com/office/drawing/2014/main" id="{E4F2C662-5611-AC6A-06AD-0C446DCAE43B}"/>
              </a:ext>
            </a:extLst>
          </p:cNvPr>
          <p:cNvPicPr>
            <a:picLocks noChangeAspect="1"/>
          </p:cNvPicPr>
          <p:nvPr/>
        </p:nvPicPr>
        <p:blipFill>
          <a:blip r:embed="rId3"/>
          <a:stretch>
            <a:fillRect/>
          </a:stretch>
        </p:blipFill>
        <p:spPr>
          <a:xfrm>
            <a:off x="548640" y="6217920"/>
            <a:ext cx="722376" cy="411480"/>
          </a:xfrm>
          <a:prstGeom prst="rect">
            <a:avLst/>
          </a:prstGeom>
        </p:spPr>
      </p:pic>
      <p:sp>
        <p:nvSpPr>
          <p:cNvPr id="4" name="Text 1">
            <a:extLst>
              <a:ext uri="{FF2B5EF4-FFF2-40B4-BE49-F238E27FC236}">
                <a16:creationId xmlns:a16="http://schemas.microsoft.com/office/drawing/2014/main" id="{21E2A028-E019-EAEF-C5D3-9AECD3322EDC}"/>
              </a:ext>
            </a:extLst>
          </p:cNvPr>
          <p:cNvSpPr txBox="1"/>
          <p:nvPr/>
        </p:nvSpPr>
        <p:spPr>
          <a:xfrm>
            <a:off x="563880" y="653796"/>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Ieder hoofdstuk biedt basis voor jouw lesopbouw</a:t>
            </a:r>
            <a:endParaRPr lang="nl-NL" sz="2800" noProof="0">
              <a:latin typeface="Arial" panose="020B0604020202020204" pitchFamily="34" charset="0"/>
              <a:cs typeface="Arial" panose="020B0604020202020204" pitchFamily="34" charset="0"/>
            </a:endParaRPr>
          </a:p>
        </p:txBody>
      </p:sp>
      <p:sp>
        <p:nvSpPr>
          <p:cNvPr id="8" name="Text 2">
            <a:extLst>
              <a:ext uri="{FF2B5EF4-FFF2-40B4-BE49-F238E27FC236}">
                <a16:creationId xmlns:a16="http://schemas.microsoft.com/office/drawing/2014/main" id="{2C1FF2AA-973A-081A-FA42-EF408A7F15E9}"/>
              </a:ext>
            </a:extLst>
          </p:cNvPr>
          <p:cNvSpPr txBox="1"/>
          <p:nvPr/>
        </p:nvSpPr>
        <p:spPr>
          <a:xfrm>
            <a:off x="1097280" y="1554480"/>
            <a:ext cx="3200400" cy="274320"/>
          </a:xfrm>
          <a:prstGeom prst="rect">
            <a:avLst/>
          </a:prstGeom>
          <a:noFill/>
          <a:ln/>
        </p:spPr>
        <p:txBody>
          <a:bodyPr wrap="square" lIns="0" tIns="0" rIns="0" bIns="0" rtlCol="0" anchor="ctr"/>
          <a:lstStyle/>
          <a:p>
            <a:pPr marL="0" indent="0">
              <a:buNone/>
            </a:pPr>
            <a:r>
              <a:rPr lang="nl-NL" sz="1000" b="1" kern="0" spc="150" noProof="0">
                <a:solidFill>
                  <a:srgbClr val="6B7C8C"/>
                </a:solidFill>
                <a:latin typeface="Arial" panose="020B0604020202020204" pitchFamily="34" charset="0"/>
                <a:ea typeface="Alaska Contrast" pitchFamily="34" charset="-122"/>
                <a:cs typeface="Arial" panose="020B0604020202020204" pitchFamily="34" charset="0"/>
              </a:rPr>
              <a:t>IN DE LES</a:t>
            </a:r>
            <a:endParaRPr lang="nl-NL" sz="1000" noProof="0">
              <a:latin typeface="Arial" panose="020B0604020202020204" pitchFamily="34" charset="0"/>
              <a:cs typeface="Arial" panose="020B0604020202020204" pitchFamily="34" charset="0"/>
            </a:endParaRPr>
          </a:p>
        </p:txBody>
      </p:sp>
      <p:sp>
        <p:nvSpPr>
          <p:cNvPr id="11" name="Text 3">
            <a:extLst>
              <a:ext uri="{FF2B5EF4-FFF2-40B4-BE49-F238E27FC236}">
                <a16:creationId xmlns:a16="http://schemas.microsoft.com/office/drawing/2014/main" id="{49459800-B471-3E97-24EF-94B601AE8E1F}"/>
              </a:ext>
            </a:extLst>
          </p:cNvPr>
          <p:cNvSpPr txBox="1"/>
          <p:nvPr/>
        </p:nvSpPr>
        <p:spPr>
          <a:xfrm>
            <a:off x="4343400" y="1554480"/>
            <a:ext cx="3291840" cy="274320"/>
          </a:xfrm>
          <a:prstGeom prst="rect">
            <a:avLst/>
          </a:prstGeom>
          <a:noFill/>
          <a:ln/>
        </p:spPr>
        <p:txBody>
          <a:bodyPr wrap="square" lIns="0" tIns="0" rIns="0" bIns="0" rtlCol="0" anchor="ctr"/>
          <a:lstStyle/>
          <a:p>
            <a:pPr marL="0" indent="0">
              <a:buNone/>
            </a:pPr>
            <a:r>
              <a:rPr lang="nl-NL" sz="1000" b="1" kern="0" spc="150" noProof="0">
                <a:solidFill>
                  <a:srgbClr val="6B7C8C"/>
                </a:solidFill>
                <a:latin typeface="Arial" panose="020B0604020202020204" pitchFamily="34" charset="0"/>
                <a:ea typeface="Alaska Contrast" pitchFamily="34" charset="-122"/>
                <a:cs typeface="Arial" panose="020B0604020202020204" pitchFamily="34" charset="0"/>
              </a:rPr>
              <a:t>IN HET THEORIEBOEK</a:t>
            </a:r>
            <a:endParaRPr lang="nl-NL" sz="1000" noProof="0">
              <a:latin typeface="Arial" panose="020B0604020202020204" pitchFamily="34" charset="0"/>
              <a:cs typeface="Arial" panose="020B0604020202020204" pitchFamily="34" charset="0"/>
            </a:endParaRPr>
          </a:p>
        </p:txBody>
      </p:sp>
      <p:sp>
        <p:nvSpPr>
          <p:cNvPr id="13" name="Shape 4">
            <a:extLst>
              <a:ext uri="{FF2B5EF4-FFF2-40B4-BE49-F238E27FC236}">
                <a16:creationId xmlns:a16="http://schemas.microsoft.com/office/drawing/2014/main" id="{001BD747-F7B5-7707-79D0-F4960C5F282F}"/>
              </a:ext>
            </a:extLst>
          </p:cNvPr>
          <p:cNvSpPr/>
          <p:nvPr/>
        </p:nvSpPr>
        <p:spPr>
          <a:xfrm>
            <a:off x="548640" y="1920240"/>
            <a:ext cx="7223760" cy="566928"/>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7" name="Text 5">
            <a:extLst>
              <a:ext uri="{FF2B5EF4-FFF2-40B4-BE49-F238E27FC236}">
                <a16:creationId xmlns:a16="http://schemas.microsoft.com/office/drawing/2014/main" id="{920C4528-8E8F-C9B7-93C9-1EE5C800DAEF}"/>
              </a:ext>
            </a:extLst>
          </p:cNvPr>
          <p:cNvSpPr txBox="1"/>
          <p:nvPr/>
        </p:nvSpPr>
        <p:spPr>
          <a:xfrm>
            <a:off x="685800" y="1920240"/>
            <a:ext cx="365760" cy="566928"/>
          </a:xfrm>
          <a:prstGeom prst="rect">
            <a:avLst/>
          </a:prstGeom>
          <a:noFill/>
          <a:ln/>
        </p:spPr>
        <p:txBody>
          <a:bodyPr wrap="square" lIns="0" tIns="0" rIns="0" bIns="0" rtlCol="0" anchor="ctr"/>
          <a:lstStyle/>
          <a:p>
            <a:pPr marL="0" indent="0">
              <a:buNone/>
            </a:pPr>
            <a:r>
              <a:rPr lang="nl-NL" sz="1500" b="1" noProof="0">
                <a:solidFill>
                  <a:srgbClr val="F59638"/>
                </a:solidFill>
                <a:latin typeface="Arial" panose="020B0604020202020204" pitchFamily="34" charset="0"/>
                <a:ea typeface="Alaska Contrast" pitchFamily="34" charset="-122"/>
                <a:cs typeface="Arial" panose="020B0604020202020204" pitchFamily="34" charset="0"/>
              </a:rPr>
              <a:t>1</a:t>
            </a:r>
            <a:endParaRPr lang="nl-NL" sz="1500" noProof="0">
              <a:latin typeface="Arial" panose="020B0604020202020204" pitchFamily="34" charset="0"/>
              <a:cs typeface="Arial" panose="020B0604020202020204" pitchFamily="34" charset="0"/>
            </a:endParaRPr>
          </a:p>
        </p:txBody>
      </p:sp>
      <p:sp>
        <p:nvSpPr>
          <p:cNvPr id="19" name="Text 6">
            <a:extLst>
              <a:ext uri="{FF2B5EF4-FFF2-40B4-BE49-F238E27FC236}">
                <a16:creationId xmlns:a16="http://schemas.microsoft.com/office/drawing/2014/main" id="{308F1282-AD85-3557-9D9E-03C5322819F9}"/>
              </a:ext>
            </a:extLst>
          </p:cNvPr>
          <p:cNvSpPr txBox="1"/>
          <p:nvPr/>
        </p:nvSpPr>
        <p:spPr>
          <a:xfrm>
            <a:off x="1097280" y="1920240"/>
            <a:ext cx="3154680"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Herkenbare startsituatie</a:t>
            </a:r>
            <a:endParaRPr lang="nl-NL" sz="1500" noProof="0">
              <a:latin typeface="Arial" panose="020B0604020202020204" pitchFamily="34" charset="0"/>
              <a:cs typeface="Arial" panose="020B0604020202020204" pitchFamily="34" charset="0"/>
            </a:endParaRPr>
          </a:p>
        </p:txBody>
      </p:sp>
      <p:sp>
        <p:nvSpPr>
          <p:cNvPr id="22" name="Text 7">
            <a:extLst>
              <a:ext uri="{FF2B5EF4-FFF2-40B4-BE49-F238E27FC236}">
                <a16:creationId xmlns:a16="http://schemas.microsoft.com/office/drawing/2014/main" id="{43711E82-FAEB-1074-4AD7-4B363CE7768D}"/>
              </a:ext>
            </a:extLst>
          </p:cNvPr>
          <p:cNvSpPr txBox="1"/>
          <p:nvPr/>
        </p:nvSpPr>
        <p:spPr>
          <a:xfrm>
            <a:off x="4343400" y="1920240"/>
            <a:ext cx="3383280" cy="566928"/>
          </a:xfrm>
          <a:prstGeom prst="rect">
            <a:avLst/>
          </a:prstGeom>
          <a:noFill/>
          <a:ln/>
        </p:spPr>
        <p:txBody>
          <a:bodyPr wrap="square" lIns="0" tIns="0" rIns="0" bIns="0" rtlCol="0" anchor="ctr"/>
          <a:lstStyle/>
          <a:p>
            <a:pPr marL="0" indent="0">
              <a:buNone/>
            </a:pPr>
            <a:r>
              <a:rPr lang="nl-NL" sz="1200" i="1" noProof="0">
                <a:solidFill>
                  <a:srgbClr val="3B5C77"/>
                </a:solidFill>
                <a:latin typeface="Arial" panose="020B0604020202020204" pitchFamily="34" charset="0"/>
                <a:ea typeface="Alaska Contrast" pitchFamily="34" charset="-122"/>
                <a:cs typeface="Arial" panose="020B0604020202020204" pitchFamily="34" charset="0"/>
              </a:rPr>
              <a:t>Stel je voor …</a:t>
            </a:r>
            <a:endParaRPr lang="nl-NL" sz="1200" noProof="0">
              <a:latin typeface="Arial" panose="020B0604020202020204" pitchFamily="34" charset="0"/>
              <a:cs typeface="Arial" panose="020B0604020202020204" pitchFamily="34" charset="0"/>
            </a:endParaRPr>
          </a:p>
        </p:txBody>
      </p:sp>
      <p:sp>
        <p:nvSpPr>
          <p:cNvPr id="25" name="Text 8">
            <a:extLst>
              <a:ext uri="{FF2B5EF4-FFF2-40B4-BE49-F238E27FC236}">
                <a16:creationId xmlns:a16="http://schemas.microsoft.com/office/drawing/2014/main" id="{A294B530-2D03-102D-8524-43C5D53993D1}"/>
              </a:ext>
            </a:extLst>
          </p:cNvPr>
          <p:cNvSpPr txBox="1"/>
          <p:nvPr/>
        </p:nvSpPr>
        <p:spPr>
          <a:xfrm>
            <a:off x="685800" y="2487168"/>
            <a:ext cx="365760" cy="566928"/>
          </a:xfrm>
          <a:prstGeom prst="rect">
            <a:avLst/>
          </a:prstGeom>
          <a:noFill/>
          <a:ln/>
        </p:spPr>
        <p:txBody>
          <a:bodyPr wrap="square" lIns="0" tIns="0" rIns="0" bIns="0" rtlCol="0" anchor="ctr"/>
          <a:lstStyle/>
          <a:p>
            <a:pPr marL="0" indent="0">
              <a:buNone/>
            </a:pPr>
            <a:r>
              <a:rPr lang="nl-NL" sz="1500" b="1" noProof="0">
                <a:solidFill>
                  <a:srgbClr val="F59638"/>
                </a:solidFill>
                <a:latin typeface="Arial" panose="020B0604020202020204" pitchFamily="34" charset="0"/>
                <a:ea typeface="Alaska Contrast" pitchFamily="34" charset="-122"/>
                <a:cs typeface="Arial" panose="020B0604020202020204" pitchFamily="34" charset="0"/>
              </a:rPr>
              <a:t>2</a:t>
            </a:r>
            <a:endParaRPr lang="nl-NL" sz="1500" noProof="0">
              <a:latin typeface="Arial" panose="020B0604020202020204" pitchFamily="34" charset="0"/>
              <a:cs typeface="Arial" panose="020B0604020202020204" pitchFamily="34" charset="0"/>
            </a:endParaRPr>
          </a:p>
        </p:txBody>
      </p:sp>
      <p:sp>
        <p:nvSpPr>
          <p:cNvPr id="28" name="Text 9">
            <a:extLst>
              <a:ext uri="{FF2B5EF4-FFF2-40B4-BE49-F238E27FC236}">
                <a16:creationId xmlns:a16="http://schemas.microsoft.com/office/drawing/2014/main" id="{9A6C2FF5-8AF1-5631-3E23-7A27A0CF3D2C}"/>
              </a:ext>
            </a:extLst>
          </p:cNvPr>
          <p:cNvSpPr txBox="1"/>
          <p:nvPr/>
        </p:nvSpPr>
        <p:spPr>
          <a:xfrm>
            <a:off x="1097280" y="2487168"/>
            <a:ext cx="3154680"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Leerdoelen</a:t>
            </a:r>
            <a:endParaRPr lang="nl-NL" sz="1500" noProof="0">
              <a:latin typeface="Arial" panose="020B0604020202020204" pitchFamily="34" charset="0"/>
              <a:cs typeface="Arial" panose="020B0604020202020204" pitchFamily="34" charset="0"/>
            </a:endParaRPr>
          </a:p>
        </p:txBody>
      </p:sp>
      <p:sp>
        <p:nvSpPr>
          <p:cNvPr id="31" name="Text 10">
            <a:extLst>
              <a:ext uri="{FF2B5EF4-FFF2-40B4-BE49-F238E27FC236}">
                <a16:creationId xmlns:a16="http://schemas.microsoft.com/office/drawing/2014/main" id="{2F6D1367-21EC-C029-A01A-1D395BFC3B5A}"/>
              </a:ext>
            </a:extLst>
          </p:cNvPr>
          <p:cNvSpPr txBox="1"/>
          <p:nvPr/>
        </p:nvSpPr>
        <p:spPr>
          <a:xfrm>
            <a:off x="4343400" y="2487168"/>
            <a:ext cx="3383280" cy="566928"/>
          </a:xfrm>
          <a:prstGeom prst="rect">
            <a:avLst/>
          </a:prstGeom>
          <a:noFill/>
          <a:ln/>
        </p:spPr>
        <p:txBody>
          <a:bodyPr wrap="square" lIns="0" tIns="0" rIns="0" bIns="0" rtlCol="0" anchor="ctr"/>
          <a:lstStyle/>
          <a:p>
            <a:pPr marL="0" indent="0">
              <a:buNone/>
            </a:pPr>
            <a:r>
              <a:rPr lang="nl-NL" sz="1200" i="1" noProof="0">
                <a:solidFill>
                  <a:srgbClr val="3B5C77"/>
                </a:solidFill>
                <a:latin typeface="Arial" panose="020B0604020202020204" pitchFamily="34" charset="0"/>
                <a:ea typeface="Alaska Contrast" pitchFamily="34" charset="-122"/>
                <a:cs typeface="Arial" panose="020B0604020202020204" pitchFamily="34" charset="0"/>
              </a:rPr>
              <a:t>Je leerdoelen van dit hoofdstuk</a:t>
            </a:r>
            <a:endParaRPr lang="nl-NL" sz="1200" noProof="0">
              <a:latin typeface="Arial" panose="020B0604020202020204" pitchFamily="34" charset="0"/>
              <a:cs typeface="Arial" panose="020B0604020202020204" pitchFamily="34" charset="0"/>
            </a:endParaRPr>
          </a:p>
        </p:txBody>
      </p:sp>
      <p:sp>
        <p:nvSpPr>
          <p:cNvPr id="33" name="Shape 11">
            <a:extLst>
              <a:ext uri="{FF2B5EF4-FFF2-40B4-BE49-F238E27FC236}">
                <a16:creationId xmlns:a16="http://schemas.microsoft.com/office/drawing/2014/main" id="{53FA00F8-9322-37AB-6A9E-4B288488C999}"/>
              </a:ext>
            </a:extLst>
          </p:cNvPr>
          <p:cNvSpPr/>
          <p:nvPr/>
        </p:nvSpPr>
        <p:spPr>
          <a:xfrm>
            <a:off x="548640" y="3054096"/>
            <a:ext cx="7223760" cy="566928"/>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36" name="Text 12">
            <a:extLst>
              <a:ext uri="{FF2B5EF4-FFF2-40B4-BE49-F238E27FC236}">
                <a16:creationId xmlns:a16="http://schemas.microsoft.com/office/drawing/2014/main" id="{962C683F-C614-4405-CAEC-FD4F2745A854}"/>
              </a:ext>
            </a:extLst>
          </p:cNvPr>
          <p:cNvSpPr txBox="1"/>
          <p:nvPr/>
        </p:nvSpPr>
        <p:spPr>
          <a:xfrm>
            <a:off x="685800" y="3054096"/>
            <a:ext cx="365760" cy="566928"/>
          </a:xfrm>
          <a:prstGeom prst="rect">
            <a:avLst/>
          </a:prstGeom>
          <a:noFill/>
          <a:ln/>
        </p:spPr>
        <p:txBody>
          <a:bodyPr wrap="square" lIns="0" tIns="0" rIns="0" bIns="0" rtlCol="0" anchor="ctr"/>
          <a:lstStyle/>
          <a:p>
            <a:pPr marL="0" indent="0">
              <a:buNone/>
            </a:pPr>
            <a:r>
              <a:rPr lang="nl-NL" sz="1500" b="1" noProof="0">
                <a:solidFill>
                  <a:srgbClr val="F59638"/>
                </a:solidFill>
                <a:latin typeface="Arial" panose="020B0604020202020204" pitchFamily="34" charset="0"/>
                <a:ea typeface="Alaska Contrast" pitchFamily="34" charset="-122"/>
                <a:cs typeface="Arial" panose="020B0604020202020204" pitchFamily="34" charset="0"/>
              </a:rPr>
              <a:t>3</a:t>
            </a:r>
            <a:endParaRPr lang="nl-NL" sz="1500" noProof="0">
              <a:latin typeface="Arial" panose="020B0604020202020204" pitchFamily="34" charset="0"/>
              <a:cs typeface="Arial" panose="020B0604020202020204" pitchFamily="34" charset="0"/>
            </a:endParaRPr>
          </a:p>
        </p:txBody>
      </p:sp>
      <p:sp>
        <p:nvSpPr>
          <p:cNvPr id="38" name="Text 13">
            <a:extLst>
              <a:ext uri="{FF2B5EF4-FFF2-40B4-BE49-F238E27FC236}">
                <a16:creationId xmlns:a16="http://schemas.microsoft.com/office/drawing/2014/main" id="{A4B9BD63-6A5C-66AC-A247-15FA4570D255}"/>
              </a:ext>
            </a:extLst>
          </p:cNvPr>
          <p:cNvSpPr txBox="1"/>
          <p:nvPr/>
        </p:nvSpPr>
        <p:spPr>
          <a:xfrm>
            <a:off x="1097280" y="3054096"/>
            <a:ext cx="3154680"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Algemene principes</a:t>
            </a:r>
            <a:endParaRPr lang="nl-NL" sz="1500" noProof="0">
              <a:latin typeface="Arial" panose="020B0604020202020204" pitchFamily="34" charset="0"/>
              <a:cs typeface="Arial" panose="020B0604020202020204" pitchFamily="34" charset="0"/>
            </a:endParaRPr>
          </a:p>
        </p:txBody>
      </p:sp>
      <p:sp>
        <p:nvSpPr>
          <p:cNvPr id="40" name="Text 14">
            <a:extLst>
              <a:ext uri="{FF2B5EF4-FFF2-40B4-BE49-F238E27FC236}">
                <a16:creationId xmlns:a16="http://schemas.microsoft.com/office/drawing/2014/main" id="{139C492E-9DF4-BD2F-D7DD-6C89BFF53F51}"/>
              </a:ext>
            </a:extLst>
          </p:cNvPr>
          <p:cNvSpPr txBox="1"/>
          <p:nvPr/>
        </p:nvSpPr>
        <p:spPr>
          <a:xfrm>
            <a:off x="4343400" y="3054096"/>
            <a:ext cx="3383280" cy="566928"/>
          </a:xfrm>
          <a:prstGeom prst="rect">
            <a:avLst/>
          </a:prstGeom>
          <a:noFill/>
          <a:ln/>
        </p:spPr>
        <p:txBody>
          <a:bodyPr wrap="square" lIns="0" tIns="0" rIns="0" bIns="0" rtlCol="0" anchor="ctr"/>
          <a:lstStyle/>
          <a:p>
            <a:pPr marL="0" indent="0">
              <a:buNone/>
            </a:pPr>
            <a:r>
              <a:rPr lang="nl-NL" sz="1200" i="1" noProof="0">
                <a:solidFill>
                  <a:srgbClr val="3B5C77"/>
                </a:solidFill>
                <a:latin typeface="Arial" panose="020B0604020202020204" pitchFamily="34" charset="0"/>
                <a:ea typeface="Alaska Contrast" pitchFamily="34" charset="-122"/>
                <a:cs typeface="Arial" panose="020B0604020202020204" pitchFamily="34" charset="0"/>
              </a:rPr>
              <a:t>Vergeet de algemene principes niet</a:t>
            </a:r>
            <a:endParaRPr lang="nl-NL" sz="1200" noProof="0">
              <a:latin typeface="Arial" panose="020B0604020202020204" pitchFamily="34" charset="0"/>
              <a:cs typeface="Arial" panose="020B0604020202020204" pitchFamily="34" charset="0"/>
            </a:endParaRPr>
          </a:p>
        </p:txBody>
      </p:sp>
      <p:sp>
        <p:nvSpPr>
          <p:cNvPr id="44" name="Text 15">
            <a:extLst>
              <a:ext uri="{FF2B5EF4-FFF2-40B4-BE49-F238E27FC236}">
                <a16:creationId xmlns:a16="http://schemas.microsoft.com/office/drawing/2014/main" id="{70F86E4C-1EF9-4A1B-C21E-D625B873184A}"/>
              </a:ext>
            </a:extLst>
          </p:cNvPr>
          <p:cNvSpPr txBox="1"/>
          <p:nvPr/>
        </p:nvSpPr>
        <p:spPr>
          <a:xfrm>
            <a:off x="685800" y="3621024"/>
            <a:ext cx="365760" cy="566928"/>
          </a:xfrm>
          <a:prstGeom prst="rect">
            <a:avLst/>
          </a:prstGeom>
          <a:noFill/>
          <a:ln/>
        </p:spPr>
        <p:txBody>
          <a:bodyPr wrap="square" lIns="0" tIns="0" rIns="0" bIns="0" rtlCol="0" anchor="ctr"/>
          <a:lstStyle/>
          <a:p>
            <a:pPr marL="0" indent="0">
              <a:buNone/>
            </a:pPr>
            <a:r>
              <a:rPr lang="nl-NL" sz="1500" b="1" noProof="0">
                <a:solidFill>
                  <a:srgbClr val="F59638"/>
                </a:solidFill>
                <a:latin typeface="Arial" panose="020B0604020202020204" pitchFamily="34" charset="0"/>
                <a:ea typeface="Alaska Contrast" pitchFamily="34" charset="-122"/>
                <a:cs typeface="Arial" panose="020B0604020202020204" pitchFamily="34" charset="0"/>
              </a:rPr>
              <a:t>4</a:t>
            </a:r>
            <a:endParaRPr lang="nl-NL" sz="1500" noProof="0">
              <a:latin typeface="Arial" panose="020B0604020202020204" pitchFamily="34" charset="0"/>
              <a:cs typeface="Arial" panose="020B0604020202020204" pitchFamily="34" charset="0"/>
            </a:endParaRPr>
          </a:p>
        </p:txBody>
      </p:sp>
      <p:sp>
        <p:nvSpPr>
          <p:cNvPr id="48" name="Text 16">
            <a:extLst>
              <a:ext uri="{FF2B5EF4-FFF2-40B4-BE49-F238E27FC236}">
                <a16:creationId xmlns:a16="http://schemas.microsoft.com/office/drawing/2014/main" id="{CAA5FD46-11F5-5546-B6F8-E829A3110A5C}"/>
              </a:ext>
            </a:extLst>
          </p:cNvPr>
          <p:cNvSpPr txBox="1"/>
          <p:nvPr/>
        </p:nvSpPr>
        <p:spPr>
          <a:xfrm>
            <a:off x="1097280" y="3621024"/>
            <a:ext cx="3154680"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Herkennen en alarmsignalen</a:t>
            </a:r>
            <a:endParaRPr lang="nl-NL" sz="1500" noProof="0">
              <a:latin typeface="Arial" panose="020B0604020202020204" pitchFamily="34" charset="0"/>
              <a:cs typeface="Arial" panose="020B0604020202020204" pitchFamily="34" charset="0"/>
            </a:endParaRPr>
          </a:p>
        </p:txBody>
      </p:sp>
      <p:sp>
        <p:nvSpPr>
          <p:cNvPr id="52" name="Text 17">
            <a:extLst>
              <a:ext uri="{FF2B5EF4-FFF2-40B4-BE49-F238E27FC236}">
                <a16:creationId xmlns:a16="http://schemas.microsoft.com/office/drawing/2014/main" id="{EF5AFFAC-8DFC-4093-18B8-7A1C2390DD25}"/>
              </a:ext>
            </a:extLst>
          </p:cNvPr>
          <p:cNvSpPr txBox="1"/>
          <p:nvPr/>
        </p:nvSpPr>
        <p:spPr>
          <a:xfrm>
            <a:off x="4343400" y="3621024"/>
            <a:ext cx="3383280" cy="566928"/>
          </a:xfrm>
          <a:prstGeom prst="rect">
            <a:avLst/>
          </a:prstGeom>
          <a:noFill/>
          <a:ln/>
        </p:spPr>
        <p:txBody>
          <a:bodyPr wrap="square" lIns="0" tIns="0" rIns="0" bIns="0" rtlCol="0" anchor="ctr"/>
          <a:lstStyle/>
          <a:p>
            <a:pPr marL="0" indent="0">
              <a:buNone/>
            </a:pPr>
            <a:r>
              <a:rPr lang="nl-NL" sz="1200" i="1" noProof="0">
                <a:solidFill>
                  <a:srgbClr val="3B5C77"/>
                </a:solidFill>
                <a:latin typeface="Arial" panose="020B0604020202020204" pitchFamily="34" charset="0"/>
                <a:ea typeface="Alaska Contrast" pitchFamily="34" charset="-122"/>
                <a:cs typeface="Arial" panose="020B0604020202020204" pitchFamily="34" charset="0"/>
              </a:rPr>
              <a:t>Hoe herken je …? · Waar let je op? · Alarmsignalen</a:t>
            </a:r>
            <a:endParaRPr lang="nl-NL" sz="1200" noProof="0">
              <a:latin typeface="Arial" panose="020B0604020202020204" pitchFamily="34" charset="0"/>
              <a:cs typeface="Arial" panose="020B0604020202020204" pitchFamily="34" charset="0"/>
            </a:endParaRPr>
          </a:p>
        </p:txBody>
      </p:sp>
      <p:sp>
        <p:nvSpPr>
          <p:cNvPr id="56" name="Shape 18">
            <a:extLst>
              <a:ext uri="{FF2B5EF4-FFF2-40B4-BE49-F238E27FC236}">
                <a16:creationId xmlns:a16="http://schemas.microsoft.com/office/drawing/2014/main" id="{FCB344D8-E854-41A1-8B63-6124422EC268}"/>
              </a:ext>
            </a:extLst>
          </p:cNvPr>
          <p:cNvSpPr/>
          <p:nvPr/>
        </p:nvSpPr>
        <p:spPr>
          <a:xfrm>
            <a:off x="548640" y="4187952"/>
            <a:ext cx="7223760" cy="566928"/>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60" name="Text 19">
            <a:extLst>
              <a:ext uri="{FF2B5EF4-FFF2-40B4-BE49-F238E27FC236}">
                <a16:creationId xmlns:a16="http://schemas.microsoft.com/office/drawing/2014/main" id="{0ED10742-B37F-F2CF-70D6-802DFDDCF730}"/>
              </a:ext>
            </a:extLst>
          </p:cNvPr>
          <p:cNvSpPr txBox="1"/>
          <p:nvPr/>
        </p:nvSpPr>
        <p:spPr>
          <a:xfrm>
            <a:off x="685800" y="4187952"/>
            <a:ext cx="365760" cy="566928"/>
          </a:xfrm>
          <a:prstGeom prst="rect">
            <a:avLst/>
          </a:prstGeom>
          <a:noFill/>
          <a:ln/>
        </p:spPr>
        <p:txBody>
          <a:bodyPr wrap="square" lIns="0" tIns="0" rIns="0" bIns="0" rtlCol="0" anchor="ctr"/>
          <a:lstStyle/>
          <a:p>
            <a:pPr marL="0" indent="0">
              <a:buNone/>
            </a:pPr>
            <a:r>
              <a:rPr lang="nl-NL" sz="1500" b="1" noProof="0">
                <a:solidFill>
                  <a:srgbClr val="F59638"/>
                </a:solidFill>
                <a:latin typeface="Arial" panose="020B0604020202020204" pitchFamily="34" charset="0"/>
                <a:ea typeface="Alaska Contrast" pitchFamily="34" charset="-122"/>
                <a:cs typeface="Arial" panose="020B0604020202020204" pitchFamily="34" charset="0"/>
              </a:rPr>
              <a:t>5</a:t>
            </a:r>
            <a:endParaRPr lang="nl-NL" sz="1500" noProof="0">
              <a:latin typeface="Arial" panose="020B0604020202020204" pitchFamily="34" charset="0"/>
              <a:cs typeface="Arial" panose="020B0604020202020204" pitchFamily="34" charset="0"/>
            </a:endParaRPr>
          </a:p>
        </p:txBody>
      </p:sp>
      <p:sp>
        <p:nvSpPr>
          <p:cNvPr id="64" name="Text 20">
            <a:extLst>
              <a:ext uri="{FF2B5EF4-FFF2-40B4-BE49-F238E27FC236}">
                <a16:creationId xmlns:a16="http://schemas.microsoft.com/office/drawing/2014/main" id="{0F0CD60E-858C-DFA3-43CE-F98F0634E968}"/>
              </a:ext>
            </a:extLst>
          </p:cNvPr>
          <p:cNvSpPr txBox="1"/>
          <p:nvPr/>
        </p:nvSpPr>
        <p:spPr>
          <a:xfrm>
            <a:off x="1097280" y="4187952"/>
            <a:ext cx="3154680"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Handelen</a:t>
            </a:r>
            <a:endParaRPr lang="nl-NL" sz="1500" noProof="0">
              <a:latin typeface="Arial" panose="020B0604020202020204" pitchFamily="34" charset="0"/>
              <a:cs typeface="Arial" panose="020B0604020202020204" pitchFamily="34" charset="0"/>
            </a:endParaRPr>
          </a:p>
        </p:txBody>
      </p:sp>
      <p:sp>
        <p:nvSpPr>
          <p:cNvPr id="68" name="Text 21">
            <a:extLst>
              <a:ext uri="{FF2B5EF4-FFF2-40B4-BE49-F238E27FC236}">
                <a16:creationId xmlns:a16="http://schemas.microsoft.com/office/drawing/2014/main" id="{443C0766-C311-C200-F6A4-6E0CF594B439}"/>
              </a:ext>
            </a:extLst>
          </p:cNvPr>
          <p:cNvSpPr txBox="1"/>
          <p:nvPr/>
        </p:nvSpPr>
        <p:spPr>
          <a:xfrm>
            <a:off x="4343400" y="4187952"/>
            <a:ext cx="3383280" cy="566928"/>
          </a:xfrm>
          <a:prstGeom prst="rect">
            <a:avLst/>
          </a:prstGeom>
          <a:noFill/>
          <a:ln/>
        </p:spPr>
        <p:txBody>
          <a:bodyPr wrap="square" lIns="0" tIns="0" rIns="0" bIns="0" rtlCol="0" anchor="ctr"/>
          <a:lstStyle/>
          <a:p>
            <a:pPr marL="0" indent="0">
              <a:buNone/>
            </a:pPr>
            <a:r>
              <a:rPr lang="nl-NL" sz="1200" i="1" noProof="0">
                <a:solidFill>
                  <a:srgbClr val="3B5C77"/>
                </a:solidFill>
                <a:latin typeface="Arial" panose="020B0604020202020204" pitchFamily="34" charset="0"/>
                <a:ea typeface="Alaska Contrast" pitchFamily="34" charset="-122"/>
                <a:cs typeface="Arial" panose="020B0604020202020204" pitchFamily="34" charset="0"/>
              </a:rPr>
              <a:t>Wat is er aan de hand? · Wat doe je?</a:t>
            </a:r>
            <a:endParaRPr lang="nl-NL" sz="1200" noProof="0">
              <a:latin typeface="Arial" panose="020B0604020202020204" pitchFamily="34" charset="0"/>
              <a:cs typeface="Arial" panose="020B0604020202020204" pitchFamily="34" charset="0"/>
            </a:endParaRPr>
          </a:p>
        </p:txBody>
      </p:sp>
      <p:sp>
        <p:nvSpPr>
          <p:cNvPr id="72" name="Text 22">
            <a:extLst>
              <a:ext uri="{FF2B5EF4-FFF2-40B4-BE49-F238E27FC236}">
                <a16:creationId xmlns:a16="http://schemas.microsoft.com/office/drawing/2014/main" id="{FB7EDB59-09F1-483F-B5ED-B6F4FFB5BDC3}"/>
              </a:ext>
            </a:extLst>
          </p:cNvPr>
          <p:cNvSpPr txBox="1"/>
          <p:nvPr/>
        </p:nvSpPr>
        <p:spPr>
          <a:xfrm>
            <a:off x="685800" y="4754880"/>
            <a:ext cx="365760" cy="566928"/>
          </a:xfrm>
          <a:prstGeom prst="rect">
            <a:avLst/>
          </a:prstGeom>
          <a:noFill/>
          <a:ln/>
        </p:spPr>
        <p:txBody>
          <a:bodyPr wrap="square" lIns="0" tIns="0" rIns="0" bIns="0" rtlCol="0" anchor="ctr"/>
          <a:lstStyle/>
          <a:p>
            <a:pPr marL="0" indent="0">
              <a:buNone/>
            </a:pPr>
            <a:r>
              <a:rPr lang="nl-NL" sz="1500" b="1" noProof="0">
                <a:solidFill>
                  <a:srgbClr val="F59638"/>
                </a:solidFill>
                <a:latin typeface="Arial" panose="020B0604020202020204" pitchFamily="34" charset="0"/>
                <a:ea typeface="Alaska Contrast" pitchFamily="34" charset="-122"/>
                <a:cs typeface="Arial" panose="020B0604020202020204" pitchFamily="34" charset="0"/>
              </a:rPr>
              <a:t>6</a:t>
            </a:r>
            <a:endParaRPr lang="nl-NL" sz="1500" noProof="0">
              <a:latin typeface="Arial" panose="020B0604020202020204" pitchFamily="34" charset="0"/>
              <a:cs typeface="Arial" panose="020B0604020202020204" pitchFamily="34" charset="0"/>
            </a:endParaRPr>
          </a:p>
        </p:txBody>
      </p:sp>
      <p:sp>
        <p:nvSpPr>
          <p:cNvPr id="76" name="Text 23">
            <a:extLst>
              <a:ext uri="{FF2B5EF4-FFF2-40B4-BE49-F238E27FC236}">
                <a16:creationId xmlns:a16="http://schemas.microsoft.com/office/drawing/2014/main" id="{9E4EEB14-C3F3-6CC1-D38D-A9981B9D92B9}"/>
              </a:ext>
            </a:extLst>
          </p:cNvPr>
          <p:cNvSpPr txBox="1"/>
          <p:nvPr/>
        </p:nvSpPr>
        <p:spPr>
          <a:xfrm>
            <a:off x="1097280" y="4754880"/>
            <a:ext cx="3154680"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Blijven controleren</a:t>
            </a:r>
            <a:endParaRPr lang="nl-NL" sz="1500" noProof="0">
              <a:latin typeface="Arial" panose="020B0604020202020204" pitchFamily="34" charset="0"/>
              <a:cs typeface="Arial" panose="020B0604020202020204" pitchFamily="34" charset="0"/>
            </a:endParaRPr>
          </a:p>
        </p:txBody>
      </p:sp>
      <p:sp>
        <p:nvSpPr>
          <p:cNvPr id="80" name="Text 24">
            <a:extLst>
              <a:ext uri="{FF2B5EF4-FFF2-40B4-BE49-F238E27FC236}">
                <a16:creationId xmlns:a16="http://schemas.microsoft.com/office/drawing/2014/main" id="{53F0BB8B-E552-2AD8-6DAC-AA4EAFA27441}"/>
              </a:ext>
            </a:extLst>
          </p:cNvPr>
          <p:cNvSpPr txBox="1"/>
          <p:nvPr/>
        </p:nvSpPr>
        <p:spPr>
          <a:xfrm>
            <a:off x="4343400" y="4754880"/>
            <a:ext cx="3383280" cy="566928"/>
          </a:xfrm>
          <a:prstGeom prst="rect">
            <a:avLst/>
          </a:prstGeom>
          <a:noFill/>
          <a:ln/>
        </p:spPr>
        <p:txBody>
          <a:bodyPr wrap="square" lIns="0" tIns="0" rIns="0" bIns="0" rtlCol="0" anchor="ctr"/>
          <a:lstStyle/>
          <a:p>
            <a:pPr marL="0" indent="0">
              <a:buNone/>
            </a:pPr>
            <a:r>
              <a:rPr lang="nl-NL" sz="1200" i="1" noProof="0">
                <a:solidFill>
                  <a:srgbClr val="3B5C77"/>
                </a:solidFill>
                <a:latin typeface="Arial" panose="020B0604020202020204" pitchFamily="34" charset="0"/>
                <a:ea typeface="Alaska Contrast" pitchFamily="34" charset="-122"/>
                <a:cs typeface="Arial" panose="020B0604020202020204" pitchFamily="34" charset="0"/>
              </a:rPr>
              <a:t>Blijf de vitale functies controleren</a:t>
            </a:r>
            <a:endParaRPr lang="nl-NL" sz="1200" noProof="0">
              <a:latin typeface="Arial" panose="020B0604020202020204" pitchFamily="34" charset="0"/>
              <a:cs typeface="Arial" panose="020B0604020202020204" pitchFamily="34" charset="0"/>
            </a:endParaRPr>
          </a:p>
        </p:txBody>
      </p:sp>
      <p:sp>
        <p:nvSpPr>
          <p:cNvPr id="82" name="Shape 25">
            <a:extLst>
              <a:ext uri="{FF2B5EF4-FFF2-40B4-BE49-F238E27FC236}">
                <a16:creationId xmlns:a16="http://schemas.microsoft.com/office/drawing/2014/main" id="{82618FC5-8ED7-4C51-921D-1F8CB644A2E6}"/>
              </a:ext>
            </a:extLst>
          </p:cNvPr>
          <p:cNvSpPr/>
          <p:nvPr/>
        </p:nvSpPr>
        <p:spPr>
          <a:xfrm>
            <a:off x="548640" y="5321808"/>
            <a:ext cx="7223760" cy="566928"/>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84" name="Text 26">
            <a:extLst>
              <a:ext uri="{FF2B5EF4-FFF2-40B4-BE49-F238E27FC236}">
                <a16:creationId xmlns:a16="http://schemas.microsoft.com/office/drawing/2014/main" id="{3D4A93C9-7DCF-F27A-8747-935017934320}"/>
              </a:ext>
            </a:extLst>
          </p:cNvPr>
          <p:cNvSpPr txBox="1"/>
          <p:nvPr/>
        </p:nvSpPr>
        <p:spPr>
          <a:xfrm>
            <a:off x="685800" y="5321808"/>
            <a:ext cx="365760" cy="566928"/>
          </a:xfrm>
          <a:prstGeom prst="rect">
            <a:avLst/>
          </a:prstGeom>
          <a:noFill/>
          <a:ln/>
        </p:spPr>
        <p:txBody>
          <a:bodyPr wrap="square" lIns="0" tIns="0" rIns="0" bIns="0" rtlCol="0" anchor="ctr"/>
          <a:lstStyle/>
          <a:p>
            <a:pPr marL="0" indent="0">
              <a:buNone/>
            </a:pPr>
            <a:r>
              <a:rPr lang="nl-NL" sz="1500" b="1" noProof="0">
                <a:solidFill>
                  <a:srgbClr val="F59638"/>
                </a:solidFill>
                <a:latin typeface="Arial" panose="020B0604020202020204" pitchFamily="34" charset="0"/>
                <a:ea typeface="Alaska Contrast" pitchFamily="34" charset="-122"/>
                <a:cs typeface="Arial" panose="020B0604020202020204" pitchFamily="34" charset="0"/>
              </a:rPr>
              <a:t>7</a:t>
            </a:r>
            <a:endParaRPr lang="nl-NL" sz="1500" noProof="0">
              <a:latin typeface="Arial" panose="020B0604020202020204" pitchFamily="34" charset="0"/>
              <a:cs typeface="Arial" panose="020B0604020202020204" pitchFamily="34" charset="0"/>
            </a:endParaRPr>
          </a:p>
        </p:txBody>
      </p:sp>
      <p:sp>
        <p:nvSpPr>
          <p:cNvPr id="86" name="Text 27">
            <a:extLst>
              <a:ext uri="{FF2B5EF4-FFF2-40B4-BE49-F238E27FC236}">
                <a16:creationId xmlns:a16="http://schemas.microsoft.com/office/drawing/2014/main" id="{7B8DFCD3-B66A-6D0E-2D89-646DC6D9C37F}"/>
              </a:ext>
            </a:extLst>
          </p:cNvPr>
          <p:cNvSpPr txBox="1"/>
          <p:nvPr/>
        </p:nvSpPr>
        <p:spPr>
          <a:xfrm>
            <a:off x="1097280" y="5321808"/>
            <a:ext cx="3154680"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Terugblik en kernpunten</a:t>
            </a:r>
            <a:endParaRPr lang="nl-NL" sz="1500" noProof="0">
              <a:latin typeface="Arial" panose="020B0604020202020204" pitchFamily="34" charset="0"/>
              <a:cs typeface="Arial" panose="020B0604020202020204" pitchFamily="34" charset="0"/>
            </a:endParaRPr>
          </a:p>
        </p:txBody>
      </p:sp>
      <p:sp>
        <p:nvSpPr>
          <p:cNvPr id="88" name="Text 28">
            <a:extLst>
              <a:ext uri="{FF2B5EF4-FFF2-40B4-BE49-F238E27FC236}">
                <a16:creationId xmlns:a16="http://schemas.microsoft.com/office/drawing/2014/main" id="{27DC6422-36E2-BF75-CDFD-2D73D2699A51}"/>
              </a:ext>
            </a:extLst>
          </p:cNvPr>
          <p:cNvSpPr txBox="1"/>
          <p:nvPr/>
        </p:nvSpPr>
        <p:spPr>
          <a:xfrm>
            <a:off x="4343400" y="5321808"/>
            <a:ext cx="3383280" cy="566928"/>
          </a:xfrm>
          <a:prstGeom prst="rect">
            <a:avLst/>
          </a:prstGeom>
          <a:noFill/>
          <a:ln/>
        </p:spPr>
        <p:txBody>
          <a:bodyPr wrap="square" lIns="0" tIns="0" rIns="0" bIns="0" rtlCol="0" anchor="ctr"/>
          <a:lstStyle/>
          <a:p>
            <a:pPr marL="0" indent="0">
              <a:buNone/>
            </a:pPr>
            <a:r>
              <a:rPr lang="nl-NL" sz="1200" i="1" noProof="0">
                <a:solidFill>
                  <a:srgbClr val="3B5C77"/>
                </a:solidFill>
                <a:latin typeface="Arial" panose="020B0604020202020204" pitchFamily="34" charset="0"/>
                <a:ea typeface="Alaska Contrast" pitchFamily="34" charset="-122"/>
                <a:cs typeface="Arial" panose="020B0604020202020204" pitchFamily="34" charset="0"/>
              </a:rPr>
              <a:t>Terugblik · Belangrijk om te onthouden</a:t>
            </a:r>
            <a:endParaRPr lang="nl-NL" sz="1200" noProof="0">
              <a:latin typeface="Arial" panose="020B0604020202020204" pitchFamily="34" charset="0"/>
              <a:cs typeface="Arial" panose="020B0604020202020204" pitchFamily="34" charset="0"/>
            </a:endParaRPr>
          </a:p>
        </p:txBody>
      </p:sp>
      <p:sp>
        <p:nvSpPr>
          <p:cNvPr id="91" name="Shape 29">
            <a:extLst>
              <a:ext uri="{FF2B5EF4-FFF2-40B4-BE49-F238E27FC236}">
                <a16:creationId xmlns:a16="http://schemas.microsoft.com/office/drawing/2014/main" id="{34EF1B5C-F8C0-65D3-FA88-E7154676761C}"/>
              </a:ext>
            </a:extLst>
          </p:cNvPr>
          <p:cNvSpPr/>
          <p:nvPr/>
        </p:nvSpPr>
        <p:spPr>
          <a:xfrm>
            <a:off x="8183880" y="1554480"/>
            <a:ext cx="3456432" cy="4288536"/>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94" name="Text 30">
            <a:extLst>
              <a:ext uri="{FF2B5EF4-FFF2-40B4-BE49-F238E27FC236}">
                <a16:creationId xmlns:a16="http://schemas.microsoft.com/office/drawing/2014/main" id="{C7A3A538-0D3D-10F1-E711-994F75D50F61}"/>
              </a:ext>
            </a:extLst>
          </p:cNvPr>
          <p:cNvSpPr txBox="1"/>
          <p:nvPr/>
        </p:nvSpPr>
        <p:spPr>
          <a:xfrm>
            <a:off x="8321040" y="1801640"/>
            <a:ext cx="283464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ZO GEBRUIK JE HET</a:t>
            </a:r>
            <a:endParaRPr lang="nl-NL" sz="1100" noProof="0">
              <a:latin typeface="Arial" panose="020B0604020202020204" pitchFamily="34" charset="0"/>
              <a:cs typeface="Arial" panose="020B0604020202020204" pitchFamily="34" charset="0"/>
            </a:endParaRPr>
          </a:p>
        </p:txBody>
      </p:sp>
      <p:sp>
        <p:nvSpPr>
          <p:cNvPr id="96" name="Text 31">
            <a:extLst>
              <a:ext uri="{FF2B5EF4-FFF2-40B4-BE49-F238E27FC236}">
                <a16:creationId xmlns:a16="http://schemas.microsoft.com/office/drawing/2014/main" id="{57464766-7315-85B3-65ED-604EE20A996A}"/>
              </a:ext>
            </a:extLst>
          </p:cNvPr>
          <p:cNvSpPr txBox="1"/>
          <p:nvPr/>
        </p:nvSpPr>
        <p:spPr>
          <a:xfrm>
            <a:off x="8321040" y="2258568"/>
            <a:ext cx="3185160" cy="3291840"/>
          </a:xfrm>
          <a:prstGeom prst="rect">
            <a:avLst/>
          </a:prstGeom>
          <a:noFill/>
          <a:ln/>
        </p:spPr>
        <p:txBody>
          <a:bodyPr wrap="square" lIns="0" tIns="0" rIns="0" bIns="0" rtlCol="0" anchor="t"/>
          <a:lstStyle/>
          <a:p>
            <a:pPr marL="0" indent="0">
              <a:buNone/>
            </a:pPr>
            <a:r>
              <a:rPr lang="nl-NL" sz="1600" noProof="0">
                <a:solidFill>
                  <a:srgbClr val="FFFFFF"/>
                </a:solidFill>
                <a:latin typeface="Arial" panose="020B0604020202020204" pitchFamily="34" charset="0"/>
                <a:ea typeface="Alaska Contrast" pitchFamily="34" charset="-122"/>
                <a:cs typeface="Arial" panose="020B0604020202020204" pitchFamily="34" charset="0"/>
              </a:rPr>
              <a:t>Open je les met ‘Stel je voor …’.</a:t>
            </a:r>
            <a:endParaRPr lang="nl-NL" sz="1600" noProof="0">
              <a:latin typeface="Arial" panose="020B0604020202020204" pitchFamily="34" charset="0"/>
              <a:cs typeface="Arial" panose="020B0604020202020204" pitchFamily="34" charset="0"/>
            </a:endParaRPr>
          </a:p>
          <a:p>
            <a:pPr marL="0" indent="0">
              <a:buNone/>
            </a:pPr>
            <a:r>
              <a:rPr lang="nl-NL" sz="800" noProof="0">
                <a:solidFill>
                  <a:srgbClr val="FFFFFF"/>
                </a:solidFill>
                <a:latin typeface="Arial" panose="020B0604020202020204" pitchFamily="34" charset="0"/>
                <a:ea typeface="Alaska Contrast" pitchFamily="34" charset="-122"/>
                <a:cs typeface="Arial" panose="020B0604020202020204" pitchFamily="34" charset="0"/>
              </a:rPr>
              <a:t> </a:t>
            </a:r>
            <a:endParaRPr lang="nl-NL" sz="1600" noProof="0">
              <a:latin typeface="Arial" panose="020B0604020202020204" pitchFamily="34" charset="0"/>
              <a:cs typeface="Arial" panose="020B0604020202020204" pitchFamily="34" charset="0"/>
            </a:endParaRPr>
          </a:p>
          <a:p>
            <a:pPr marL="0" indent="0">
              <a:buNone/>
            </a:pPr>
            <a:r>
              <a:rPr lang="nl-NL" sz="1600" noProof="0">
                <a:solidFill>
                  <a:srgbClr val="FFFFFF"/>
                </a:solidFill>
                <a:latin typeface="Arial" panose="020B0604020202020204" pitchFamily="34" charset="0"/>
                <a:ea typeface="Alaska Contrast" pitchFamily="34" charset="-122"/>
                <a:cs typeface="Arial" panose="020B0604020202020204" pitchFamily="34" charset="0"/>
              </a:rPr>
              <a:t>Laat de cursist bij ‘Waar let je op?’ zelf signalen verzamelen.</a:t>
            </a:r>
            <a:endParaRPr lang="nl-NL" sz="1600" noProof="0">
              <a:latin typeface="Arial" panose="020B0604020202020204" pitchFamily="34" charset="0"/>
              <a:cs typeface="Arial" panose="020B0604020202020204" pitchFamily="34" charset="0"/>
            </a:endParaRPr>
          </a:p>
          <a:p>
            <a:pPr marL="0" indent="0">
              <a:buNone/>
            </a:pPr>
            <a:r>
              <a:rPr lang="nl-NL" sz="800" noProof="0">
                <a:solidFill>
                  <a:srgbClr val="FFFFFF"/>
                </a:solidFill>
                <a:latin typeface="Arial" panose="020B0604020202020204" pitchFamily="34" charset="0"/>
                <a:ea typeface="Alaska Contrast" pitchFamily="34" charset="-122"/>
                <a:cs typeface="Arial" panose="020B0604020202020204" pitchFamily="34" charset="0"/>
              </a:rPr>
              <a:t> </a:t>
            </a:r>
            <a:endParaRPr lang="nl-NL" sz="1600" noProof="0">
              <a:latin typeface="Arial" panose="020B0604020202020204" pitchFamily="34" charset="0"/>
              <a:cs typeface="Arial" panose="020B0604020202020204" pitchFamily="34" charset="0"/>
            </a:endParaRPr>
          </a:p>
          <a:p>
            <a:pPr marL="0" indent="0">
              <a:buNone/>
            </a:pPr>
            <a:r>
              <a:rPr lang="nl-NL" sz="1600" noProof="0">
                <a:solidFill>
                  <a:srgbClr val="FFFFFF"/>
                </a:solidFill>
                <a:latin typeface="Arial" panose="020B0604020202020204" pitchFamily="34" charset="0"/>
                <a:ea typeface="Alaska Contrast" pitchFamily="34" charset="-122"/>
                <a:cs typeface="Arial" panose="020B0604020202020204" pitchFamily="34" charset="0"/>
              </a:rPr>
              <a:t>Sluit af met de vragen uit de ‘Terugblik’.</a:t>
            </a:r>
          </a:p>
          <a:p>
            <a:pPr marL="0" indent="0">
              <a:buNone/>
            </a:pPr>
            <a:endParaRPr lang="nl-NL" sz="1600" noProof="0">
              <a:solidFill>
                <a:srgbClr val="FFFFFF"/>
              </a:solidFill>
              <a:latin typeface="Arial" panose="020B0604020202020204" pitchFamily="34" charset="0"/>
              <a:cs typeface="Arial" panose="020B0604020202020204" pitchFamily="34" charset="0"/>
            </a:endParaRPr>
          </a:p>
        </p:txBody>
      </p:sp>
      <p:sp>
        <p:nvSpPr>
          <p:cNvPr id="98" name="Text 28">
            <a:extLst>
              <a:ext uri="{FF2B5EF4-FFF2-40B4-BE49-F238E27FC236}">
                <a16:creationId xmlns:a16="http://schemas.microsoft.com/office/drawing/2014/main" id="{0750C193-CABE-2808-7740-CF8E01583C47}"/>
              </a:ext>
            </a:extLst>
          </p:cNvPr>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latin typeface="Arial" panose="020B0604020202020204" pitchFamily="34" charset="0"/>
                <a:cs typeface="Arial" panose="020B0604020202020204" pitchFamily="34" charset="0"/>
              </a:rPr>
              <a:t>7</a:t>
            </a:r>
          </a:p>
        </p:txBody>
      </p:sp>
      <p:sp>
        <p:nvSpPr>
          <p:cNvPr id="3" name="Text 0">
            <a:extLst>
              <a:ext uri="{FF2B5EF4-FFF2-40B4-BE49-F238E27FC236}">
                <a16:creationId xmlns:a16="http://schemas.microsoft.com/office/drawing/2014/main" id="{ADC6E939-65E0-2887-04D7-DA35A4F25522}"/>
              </a:ext>
            </a:extLst>
          </p:cNvPr>
          <p:cNvSpPr txBox="1"/>
          <p:nvPr/>
        </p:nvSpPr>
        <p:spPr>
          <a:xfrm>
            <a:off x="576072" y="379476"/>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Eén manier van denken</a:t>
            </a:r>
            <a:endParaRPr lang="nl-NL" sz="1100" noProof="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413803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4108D-F4D2-5C50-98D8-7CD348337E5E}"/>
            </a:ext>
          </a:extLst>
        </p:cNvPr>
        <p:cNvGrpSpPr/>
        <p:nvPr/>
      </p:nvGrpSpPr>
      <p:grpSpPr>
        <a:xfrm>
          <a:off x="0" y="0"/>
          <a:ext cx="0" cy="0"/>
          <a:chOff x="0" y="0"/>
          <a:chExt cx="0" cy="0"/>
        </a:xfrm>
      </p:grpSpPr>
      <p:pic>
        <p:nvPicPr>
          <p:cNvPr id="89" name="Image 0" descr="preencoded.png">
            <a:extLst>
              <a:ext uri="{FF2B5EF4-FFF2-40B4-BE49-F238E27FC236}">
                <a16:creationId xmlns:a16="http://schemas.microsoft.com/office/drawing/2014/main" id="{83CD794D-F967-4B80-E664-032128612921}"/>
              </a:ext>
            </a:extLst>
          </p:cNvPr>
          <p:cNvPicPr>
            <a:picLocks noChangeAspect="1"/>
          </p:cNvPicPr>
          <p:nvPr/>
        </p:nvPicPr>
        <p:blipFill>
          <a:blip r:embed="rId4"/>
          <a:stretch>
            <a:fillRect/>
          </a:stretch>
        </p:blipFill>
        <p:spPr>
          <a:xfrm>
            <a:off x="548640" y="6217920"/>
            <a:ext cx="722376" cy="411480"/>
          </a:xfrm>
          <a:prstGeom prst="rect">
            <a:avLst/>
          </a:prstGeom>
        </p:spPr>
      </p:pic>
      <p:sp>
        <p:nvSpPr>
          <p:cNvPr id="3" name="Text 28">
            <a:extLst>
              <a:ext uri="{FF2B5EF4-FFF2-40B4-BE49-F238E27FC236}">
                <a16:creationId xmlns:a16="http://schemas.microsoft.com/office/drawing/2014/main" id="{BBB1E3BB-27F8-A297-CD17-973E00A306EF}"/>
              </a:ext>
            </a:extLst>
          </p:cNvPr>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latin typeface="Arial" panose="020B0604020202020204" pitchFamily="34" charset="0"/>
                <a:cs typeface="Arial" panose="020B0604020202020204" pitchFamily="34" charset="0"/>
              </a:rPr>
              <a:t>9</a:t>
            </a:r>
          </a:p>
        </p:txBody>
      </p:sp>
      <p:sp>
        <p:nvSpPr>
          <p:cNvPr id="7" name="Text 0">
            <a:extLst>
              <a:ext uri="{FF2B5EF4-FFF2-40B4-BE49-F238E27FC236}">
                <a16:creationId xmlns:a16="http://schemas.microsoft.com/office/drawing/2014/main" id="{4A921F68-4E6D-2400-C4DE-A8749813F35A}"/>
              </a:ext>
            </a:extLst>
          </p:cNvPr>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DE HOOFDSTUKMODULES GEBRUIKEN</a:t>
            </a:r>
            <a:endParaRPr lang="nl-NL" sz="1100" noProof="0">
              <a:latin typeface="Arial" panose="020B0604020202020204" pitchFamily="34" charset="0"/>
              <a:cs typeface="Arial" panose="020B0604020202020204" pitchFamily="34" charset="0"/>
            </a:endParaRPr>
          </a:p>
        </p:txBody>
      </p:sp>
      <p:sp>
        <p:nvSpPr>
          <p:cNvPr id="9" name="Text 1">
            <a:extLst>
              <a:ext uri="{FF2B5EF4-FFF2-40B4-BE49-F238E27FC236}">
                <a16:creationId xmlns:a16="http://schemas.microsoft.com/office/drawing/2014/main" id="{C1E2D669-5EFE-F4EF-3963-4A2F90794A15}"/>
              </a:ext>
            </a:extLst>
          </p:cNvPr>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Veertien modules met dezelfde opbouw</a:t>
            </a:r>
            <a:endParaRPr lang="nl-NL" sz="2800" noProof="0">
              <a:latin typeface="Arial" panose="020B0604020202020204" pitchFamily="34" charset="0"/>
              <a:cs typeface="Arial" panose="020B0604020202020204" pitchFamily="34" charset="0"/>
            </a:endParaRPr>
          </a:p>
        </p:txBody>
      </p:sp>
      <p:sp>
        <p:nvSpPr>
          <p:cNvPr id="11" name="Shape 2">
            <a:extLst>
              <a:ext uri="{FF2B5EF4-FFF2-40B4-BE49-F238E27FC236}">
                <a16:creationId xmlns:a16="http://schemas.microsoft.com/office/drawing/2014/main" id="{FC8D3C1D-4164-046C-E562-C4308941DDFB}"/>
              </a:ext>
            </a:extLst>
          </p:cNvPr>
          <p:cNvSpPr/>
          <p:nvPr/>
        </p:nvSpPr>
        <p:spPr>
          <a:xfrm>
            <a:off x="548640" y="1600200"/>
            <a:ext cx="5852160" cy="3291840"/>
          </a:xfrm>
          <a:prstGeom prst="rect">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Shape 3">
            <a:extLst>
              <a:ext uri="{FF2B5EF4-FFF2-40B4-BE49-F238E27FC236}">
                <a16:creationId xmlns:a16="http://schemas.microsoft.com/office/drawing/2014/main" id="{AAA8A7F9-E63C-0FA4-3B84-8277EDC00CE1}"/>
              </a:ext>
            </a:extLst>
          </p:cNvPr>
          <p:cNvSpPr/>
          <p:nvPr/>
        </p:nvSpPr>
        <p:spPr>
          <a:xfrm>
            <a:off x="822960" y="1828800"/>
            <a:ext cx="1280160" cy="91440"/>
          </a:xfrm>
          <a:prstGeom prst="rect">
            <a:avLst/>
          </a:prstGeom>
          <a:solidFill>
            <a:srgbClr val="F59638"/>
          </a:solidFill>
          <a:ln w="12700">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5" name="Shape 4">
            <a:extLst>
              <a:ext uri="{FF2B5EF4-FFF2-40B4-BE49-F238E27FC236}">
                <a16:creationId xmlns:a16="http://schemas.microsoft.com/office/drawing/2014/main" id="{BC6485EF-7814-CE2B-41B6-A171FD62BBAD}"/>
              </a:ext>
            </a:extLst>
          </p:cNvPr>
          <p:cNvSpPr/>
          <p:nvPr/>
        </p:nvSpPr>
        <p:spPr>
          <a:xfrm>
            <a:off x="822960" y="2011680"/>
            <a:ext cx="2377440" cy="182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7" name="Shape 5">
            <a:extLst>
              <a:ext uri="{FF2B5EF4-FFF2-40B4-BE49-F238E27FC236}">
                <a16:creationId xmlns:a16="http://schemas.microsoft.com/office/drawing/2014/main" id="{3D65B5FB-3B44-368A-2FAE-4E1D7D59B016}"/>
              </a:ext>
            </a:extLst>
          </p:cNvPr>
          <p:cNvSpPr/>
          <p:nvPr/>
        </p:nvSpPr>
        <p:spPr>
          <a:xfrm>
            <a:off x="822960" y="2423160"/>
            <a:ext cx="1920240" cy="224028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9" name="Text 6">
            <a:extLst>
              <a:ext uri="{FF2B5EF4-FFF2-40B4-BE49-F238E27FC236}">
                <a16:creationId xmlns:a16="http://schemas.microsoft.com/office/drawing/2014/main" id="{C56A4276-EB91-5F09-446C-5A3CAC907AB4}"/>
              </a:ext>
            </a:extLst>
          </p:cNvPr>
          <p:cNvSpPr txBox="1"/>
          <p:nvPr/>
        </p:nvSpPr>
        <p:spPr>
          <a:xfrm>
            <a:off x="914400" y="2514600"/>
            <a:ext cx="1737360" cy="731520"/>
          </a:xfrm>
          <a:prstGeom prst="rect">
            <a:avLst/>
          </a:prstGeom>
          <a:noFill/>
          <a:ln/>
        </p:spPr>
        <p:txBody>
          <a:bodyPr wrap="square" lIns="0" tIns="0" rIns="0" bIns="0" rtlCol="0" anchor="t"/>
          <a:lstStyle/>
          <a:p>
            <a:pPr marL="0" indent="0">
              <a:buNone/>
            </a:pPr>
            <a:r>
              <a:rPr lang="nl-NL" sz="1400" b="1" noProof="0">
                <a:solidFill>
                  <a:srgbClr val="0C3B62"/>
                </a:solidFill>
                <a:latin typeface="Arial" panose="020B0604020202020204" pitchFamily="34" charset="0"/>
                <a:ea typeface="Alaska Contrast" pitchFamily="34" charset="-122"/>
                <a:cs typeface="Arial" panose="020B0604020202020204" pitchFamily="34" charset="0"/>
              </a:rPr>
              <a:t>Kern van</a:t>
            </a:r>
            <a:endParaRPr lang="nl-NL" sz="1400" noProof="0">
              <a:latin typeface="Arial" panose="020B0604020202020204" pitchFamily="34" charset="0"/>
              <a:cs typeface="Arial" panose="020B0604020202020204" pitchFamily="34" charset="0"/>
            </a:endParaRPr>
          </a:p>
          <a:p>
            <a:pPr marL="0" indent="0">
              <a:buNone/>
            </a:pPr>
            <a:r>
              <a:rPr lang="nl-NL" sz="1400" b="1" noProof="0">
                <a:solidFill>
                  <a:srgbClr val="0C3B62"/>
                </a:solidFill>
                <a:latin typeface="Arial" panose="020B0604020202020204" pitchFamily="34" charset="0"/>
                <a:ea typeface="Alaska Contrast" pitchFamily="34" charset="-122"/>
                <a:cs typeface="Arial" panose="020B0604020202020204" pitchFamily="34" charset="0"/>
              </a:rPr>
              <a:t>de les</a:t>
            </a:r>
            <a:endParaRPr lang="nl-NL" sz="1400" noProof="0">
              <a:latin typeface="Arial" panose="020B0604020202020204" pitchFamily="34" charset="0"/>
              <a:cs typeface="Arial" panose="020B0604020202020204" pitchFamily="34" charset="0"/>
            </a:endParaRPr>
          </a:p>
        </p:txBody>
      </p:sp>
      <p:sp>
        <p:nvSpPr>
          <p:cNvPr id="21" name="Text 7">
            <a:extLst>
              <a:ext uri="{FF2B5EF4-FFF2-40B4-BE49-F238E27FC236}">
                <a16:creationId xmlns:a16="http://schemas.microsoft.com/office/drawing/2014/main" id="{1B2F9020-2C8E-D066-15ED-2FD5E282E2B3}"/>
              </a:ext>
            </a:extLst>
          </p:cNvPr>
          <p:cNvSpPr txBox="1"/>
          <p:nvPr/>
        </p:nvSpPr>
        <p:spPr>
          <a:xfrm>
            <a:off x="3017520" y="2514600"/>
            <a:ext cx="3108960" cy="320040"/>
          </a:xfrm>
          <a:prstGeom prst="rect">
            <a:avLst/>
          </a:prstGeom>
          <a:noFill/>
          <a:ln/>
        </p:spPr>
        <p:txBody>
          <a:bodyPr wrap="square" lIns="0" tIns="0" rIns="0" bIns="0" rtlCol="0" anchor="ctr"/>
          <a:lstStyle/>
          <a:p>
            <a:pPr marL="0" indent="0">
              <a:buNone/>
            </a:pPr>
            <a:r>
              <a:rPr lang="nl-NL" sz="1400" b="1" noProof="0">
                <a:solidFill>
                  <a:srgbClr val="0C3B62"/>
                </a:solidFill>
                <a:latin typeface="Arial" panose="020B0604020202020204" pitchFamily="34" charset="0"/>
                <a:ea typeface="Alaska Contrast" pitchFamily="34" charset="-122"/>
                <a:cs typeface="Arial" panose="020B0604020202020204" pitchFamily="34" charset="0"/>
              </a:rPr>
              <a:t>Herkennen</a:t>
            </a:r>
            <a:endParaRPr lang="nl-NL" sz="1400" noProof="0">
              <a:latin typeface="Arial" panose="020B0604020202020204" pitchFamily="34" charset="0"/>
              <a:cs typeface="Arial" panose="020B0604020202020204" pitchFamily="34" charset="0"/>
            </a:endParaRPr>
          </a:p>
        </p:txBody>
      </p:sp>
      <p:sp>
        <p:nvSpPr>
          <p:cNvPr id="23" name="Text 8">
            <a:extLst>
              <a:ext uri="{FF2B5EF4-FFF2-40B4-BE49-F238E27FC236}">
                <a16:creationId xmlns:a16="http://schemas.microsoft.com/office/drawing/2014/main" id="{FC411BC3-E5D9-5833-F0D6-71EDDA253B7B}"/>
              </a:ext>
            </a:extLst>
          </p:cNvPr>
          <p:cNvSpPr txBox="1"/>
          <p:nvPr/>
        </p:nvSpPr>
        <p:spPr>
          <a:xfrm>
            <a:off x="3017520" y="3200400"/>
            <a:ext cx="3108960" cy="320040"/>
          </a:xfrm>
          <a:prstGeom prst="rect">
            <a:avLst/>
          </a:prstGeom>
          <a:noFill/>
          <a:ln/>
        </p:spPr>
        <p:txBody>
          <a:bodyPr wrap="square" lIns="0" tIns="0" rIns="0" bIns="0" rtlCol="0" anchor="ctr"/>
          <a:lstStyle/>
          <a:p>
            <a:pPr marL="0" indent="0">
              <a:buNone/>
            </a:pPr>
            <a:r>
              <a:rPr lang="nl-NL" sz="1400" b="1" noProof="0">
                <a:solidFill>
                  <a:srgbClr val="0C3B62"/>
                </a:solidFill>
                <a:latin typeface="Arial" panose="020B0604020202020204" pitchFamily="34" charset="0"/>
                <a:ea typeface="Alaska Contrast" pitchFamily="34" charset="-122"/>
                <a:cs typeface="Arial" panose="020B0604020202020204" pitchFamily="34" charset="0"/>
              </a:rPr>
              <a:t>Beslissen</a:t>
            </a:r>
            <a:endParaRPr lang="nl-NL" sz="1400" noProof="0">
              <a:latin typeface="Arial" panose="020B0604020202020204" pitchFamily="34" charset="0"/>
              <a:cs typeface="Arial" panose="020B0604020202020204" pitchFamily="34" charset="0"/>
            </a:endParaRPr>
          </a:p>
        </p:txBody>
      </p:sp>
      <p:sp>
        <p:nvSpPr>
          <p:cNvPr id="25" name="Shape 9">
            <a:extLst>
              <a:ext uri="{FF2B5EF4-FFF2-40B4-BE49-F238E27FC236}">
                <a16:creationId xmlns:a16="http://schemas.microsoft.com/office/drawing/2014/main" id="{011FA541-95AF-BD2E-3237-2625231FF1F2}"/>
              </a:ext>
            </a:extLst>
          </p:cNvPr>
          <p:cNvSpPr/>
          <p:nvPr/>
        </p:nvSpPr>
        <p:spPr>
          <a:xfrm>
            <a:off x="2926080" y="3840480"/>
            <a:ext cx="3200400" cy="82296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7" name="Text 10">
            <a:extLst>
              <a:ext uri="{FF2B5EF4-FFF2-40B4-BE49-F238E27FC236}">
                <a16:creationId xmlns:a16="http://schemas.microsoft.com/office/drawing/2014/main" id="{84364FC1-756F-AB46-3354-C09A0FCCC936}"/>
              </a:ext>
            </a:extLst>
          </p:cNvPr>
          <p:cNvSpPr txBox="1"/>
          <p:nvPr/>
        </p:nvSpPr>
        <p:spPr>
          <a:xfrm>
            <a:off x="3063240" y="3886200"/>
            <a:ext cx="2926080" cy="731520"/>
          </a:xfrm>
          <a:prstGeom prst="rect">
            <a:avLst/>
          </a:prstGeom>
          <a:noFill/>
          <a:ln/>
        </p:spPr>
        <p:txBody>
          <a:bodyPr wrap="square" lIns="0" tIns="0" rIns="0" bIns="0" rtlCol="0" anchor="ctr"/>
          <a:lstStyle/>
          <a:p>
            <a:pPr marL="0" indent="0">
              <a:buNone/>
            </a:pPr>
            <a:r>
              <a:rPr lang="nl-NL" sz="1400" b="1" noProof="0">
                <a:solidFill>
                  <a:srgbClr val="FFFFFF"/>
                </a:solidFill>
                <a:latin typeface="Arial" panose="020B0604020202020204" pitchFamily="34" charset="0"/>
                <a:ea typeface="Alaska Contrast" pitchFamily="34" charset="-122"/>
                <a:cs typeface="Arial" panose="020B0604020202020204" pitchFamily="34" charset="0"/>
              </a:rPr>
              <a:t>Oefenen</a:t>
            </a:r>
            <a:endParaRPr lang="nl-NL" sz="1400" noProof="0">
              <a:latin typeface="Arial" panose="020B0604020202020204" pitchFamily="34" charset="0"/>
              <a:cs typeface="Arial" panose="020B0604020202020204" pitchFamily="34" charset="0"/>
            </a:endParaRPr>
          </a:p>
        </p:txBody>
      </p:sp>
      <p:sp>
        <p:nvSpPr>
          <p:cNvPr id="29" name="Text 11">
            <a:extLst>
              <a:ext uri="{FF2B5EF4-FFF2-40B4-BE49-F238E27FC236}">
                <a16:creationId xmlns:a16="http://schemas.microsoft.com/office/drawing/2014/main" id="{2BD03054-5CFC-7CC0-BE4A-61140AB1B1E1}"/>
              </a:ext>
            </a:extLst>
          </p:cNvPr>
          <p:cNvSpPr txBox="1"/>
          <p:nvPr/>
        </p:nvSpPr>
        <p:spPr>
          <a:xfrm>
            <a:off x="548640" y="5001768"/>
            <a:ext cx="5852160" cy="274320"/>
          </a:xfrm>
          <a:prstGeom prst="rect">
            <a:avLst/>
          </a:prstGeom>
          <a:noFill/>
          <a:ln/>
        </p:spPr>
        <p:txBody>
          <a:bodyPr wrap="square" lIns="0" tIns="0" rIns="0" bIns="0" rtlCol="0" anchor="ctr"/>
          <a:lstStyle/>
          <a:p>
            <a:pPr marL="0" indent="0">
              <a:buNone/>
            </a:pPr>
            <a:r>
              <a:rPr lang="nl-NL" sz="1100" i="1" noProof="0">
                <a:solidFill>
                  <a:srgbClr val="6B7C8C"/>
                </a:solidFill>
                <a:latin typeface="Arial" panose="020B0604020202020204" pitchFamily="34" charset="0"/>
                <a:ea typeface="Alaska Contrast" pitchFamily="34" charset="-122"/>
                <a:cs typeface="Arial" panose="020B0604020202020204" pitchFamily="34" charset="0"/>
              </a:rPr>
              <a:t>Paginaverwijzing theorieboek onderaan · verdere aanwijzingen in de notities</a:t>
            </a:r>
            <a:endParaRPr lang="nl-NL" sz="1100" noProof="0">
              <a:latin typeface="Arial" panose="020B0604020202020204" pitchFamily="34" charset="0"/>
              <a:cs typeface="Arial" panose="020B0604020202020204" pitchFamily="34" charset="0"/>
            </a:endParaRPr>
          </a:p>
        </p:txBody>
      </p:sp>
      <p:sp>
        <p:nvSpPr>
          <p:cNvPr id="31" name="Text 12">
            <a:extLst>
              <a:ext uri="{FF2B5EF4-FFF2-40B4-BE49-F238E27FC236}">
                <a16:creationId xmlns:a16="http://schemas.microsoft.com/office/drawing/2014/main" id="{2AA9BFC6-6DEF-810E-F280-446285A0525F}"/>
              </a:ext>
            </a:extLst>
          </p:cNvPr>
          <p:cNvSpPr txBox="1"/>
          <p:nvPr/>
        </p:nvSpPr>
        <p:spPr>
          <a:xfrm>
            <a:off x="6903720" y="1600200"/>
            <a:ext cx="411480" cy="457200"/>
          </a:xfrm>
          <a:prstGeom prst="rect">
            <a:avLst/>
          </a:prstGeom>
          <a:noFill/>
          <a:ln/>
        </p:spPr>
        <p:txBody>
          <a:bodyPr wrap="square" lIns="0" tIns="0" rIns="0" bIns="0" rtlCol="0" anchor="t"/>
          <a:lstStyle/>
          <a:p>
            <a:pPr marL="0" indent="0">
              <a:buNone/>
            </a:pPr>
            <a:r>
              <a:rPr lang="nl-NL" sz="2400" b="1" noProof="0">
                <a:solidFill>
                  <a:srgbClr val="F59638"/>
                </a:solidFill>
                <a:latin typeface="Arial" panose="020B0604020202020204" pitchFamily="34" charset="0"/>
                <a:ea typeface="Alaska Contrast" pitchFamily="34" charset="-122"/>
                <a:cs typeface="Arial" panose="020B0604020202020204" pitchFamily="34" charset="0"/>
              </a:rPr>
              <a:t>1</a:t>
            </a:r>
            <a:endParaRPr lang="nl-NL" sz="2400" noProof="0">
              <a:latin typeface="Arial" panose="020B0604020202020204" pitchFamily="34" charset="0"/>
              <a:cs typeface="Arial" panose="020B0604020202020204" pitchFamily="34" charset="0"/>
            </a:endParaRPr>
          </a:p>
        </p:txBody>
      </p:sp>
      <p:sp>
        <p:nvSpPr>
          <p:cNvPr id="33" name="Text 13">
            <a:extLst>
              <a:ext uri="{FF2B5EF4-FFF2-40B4-BE49-F238E27FC236}">
                <a16:creationId xmlns:a16="http://schemas.microsoft.com/office/drawing/2014/main" id="{BE4C631A-4F2B-FC14-DAEF-A7EADC396B5F}"/>
              </a:ext>
            </a:extLst>
          </p:cNvPr>
          <p:cNvSpPr txBox="1"/>
          <p:nvPr/>
        </p:nvSpPr>
        <p:spPr>
          <a:xfrm>
            <a:off x="7406640" y="1600200"/>
            <a:ext cx="4233672" cy="384048"/>
          </a:xfrm>
          <a:prstGeom prst="rect">
            <a:avLst/>
          </a:prstGeom>
          <a:noFill/>
          <a:ln/>
        </p:spPr>
        <p:txBody>
          <a:bodyPr wrap="square" lIns="0" tIns="0" rIns="0" bIns="0" rtlCol="0" anchor="t"/>
          <a:lstStyle/>
          <a:p>
            <a:pPr marL="0" indent="0">
              <a:buNone/>
            </a:pPr>
            <a:r>
              <a:rPr lang="nl-NL" sz="1800" b="1" noProof="0">
                <a:solidFill>
                  <a:srgbClr val="0C3B62"/>
                </a:solidFill>
                <a:latin typeface="Arial" panose="020B0604020202020204" pitchFamily="34" charset="0"/>
                <a:ea typeface="Alaska Contrast" pitchFamily="34" charset="-122"/>
                <a:cs typeface="Arial" panose="020B0604020202020204" pitchFamily="34" charset="0"/>
              </a:rPr>
              <a:t>Kies je modules</a:t>
            </a:r>
            <a:endParaRPr lang="nl-NL" sz="1800" noProof="0">
              <a:latin typeface="Arial" panose="020B0604020202020204" pitchFamily="34" charset="0"/>
              <a:cs typeface="Arial" panose="020B0604020202020204" pitchFamily="34" charset="0"/>
            </a:endParaRPr>
          </a:p>
        </p:txBody>
      </p:sp>
      <p:sp>
        <p:nvSpPr>
          <p:cNvPr id="35" name="Text 14">
            <a:extLst>
              <a:ext uri="{FF2B5EF4-FFF2-40B4-BE49-F238E27FC236}">
                <a16:creationId xmlns:a16="http://schemas.microsoft.com/office/drawing/2014/main" id="{44640622-297C-3F64-5C40-627B0EB62C48}"/>
              </a:ext>
            </a:extLst>
          </p:cNvPr>
          <p:cNvSpPr txBox="1"/>
          <p:nvPr/>
        </p:nvSpPr>
        <p:spPr>
          <a:xfrm>
            <a:off x="7406640" y="2011680"/>
            <a:ext cx="4233672" cy="777240"/>
          </a:xfrm>
          <a:prstGeom prst="rect">
            <a:avLst/>
          </a:prstGeom>
          <a:noFill/>
          <a:ln/>
        </p:spPr>
        <p:txBody>
          <a:bodyPr wrap="square" lIns="0" tIns="0" rIns="0" bIns="0" rtlCol="0" anchor="t"/>
          <a:lstStyle/>
          <a:p>
            <a:pPr marL="0" indent="0">
              <a:buNone/>
            </a:pPr>
            <a:r>
              <a:rPr lang="nl-NL" sz="1400" noProof="0">
                <a:solidFill>
                  <a:srgbClr val="3B5C77"/>
                </a:solidFill>
                <a:latin typeface="Arial" panose="020B0604020202020204" pitchFamily="34" charset="0"/>
                <a:ea typeface="Alaska Contrast" pitchFamily="34" charset="-122"/>
                <a:cs typeface="Arial" panose="020B0604020202020204" pitchFamily="34" charset="0"/>
              </a:rPr>
              <a:t>Iedere module is een eigen sectie. Houd alleen de hoofdstukken over die je in deze les behandelt.</a:t>
            </a:r>
            <a:endParaRPr lang="nl-NL" sz="1400" noProof="0">
              <a:latin typeface="Arial" panose="020B0604020202020204" pitchFamily="34" charset="0"/>
              <a:cs typeface="Arial" panose="020B0604020202020204" pitchFamily="34" charset="0"/>
            </a:endParaRPr>
          </a:p>
        </p:txBody>
      </p:sp>
      <p:sp>
        <p:nvSpPr>
          <p:cNvPr id="37" name="Text 15">
            <a:extLst>
              <a:ext uri="{FF2B5EF4-FFF2-40B4-BE49-F238E27FC236}">
                <a16:creationId xmlns:a16="http://schemas.microsoft.com/office/drawing/2014/main" id="{EB6A04DE-9551-A568-005D-C3932B587992}"/>
              </a:ext>
            </a:extLst>
          </p:cNvPr>
          <p:cNvSpPr txBox="1"/>
          <p:nvPr/>
        </p:nvSpPr>
        <p:spPr>
          <a:xfrm>
            <a:off x="6903720" y="2926080"/>
            <a:ext cx="411480" cy="457200"/>
          </a:xfrm>
          <a:prstGeom prst="rect">
            <a:avLst/>
          </a:prstGeom>
          <a:noFill/>
          <a:ln/>
        </p:spPr>
        <p:txBody>
          <a:bodyPr wrap="square" lIns="0" tIns="0" rIns="0" bIns="0" rtlCol="0" anchor="t"/>
          <a:lstStyle/>
          <a:p>
            <a:pPr marL="0" indent="0">
              <a:buNone/>
            </a:pPr>
            <a:r>
              <a:rPr lang="nl-NL" sz="2400" b="1" noProof="0">
                <a:solidFill>
                  <a:srgbClr val="F59638"/>
                </a:solidFill>
                <a:latin typeface="Arial" panose="020B0604020202020204" pitchFamily="34" charset="0"/>
                <a:ea typeface="Alaska Contrast" pitchFamily="34" charset="-122"/>
                <a:cs typeface="Arial" panose="020B0604020202020204" pitchFamily="34" charset="0"/>
              </a:rPr>
              <a:t>2</a:t>
            </a:r>
            <a:endParaRPr lang="nl-NL" sz="2400" noProof="0">
              <a:latin typeface="Arial" panose="020B0604020202020204" pitchFamily="34" charset="0"/>
              <a:cs typeface="Arial" panose="020B0604020202020204" pitchFamily="34" charset="0"/>
            </a:endParaRPr>
          </a:p>
        </p:txBody>
      </p:sp>
      <p:sp>
        <p:nvSpPr>
          <p:cNvPr id="39" name="Text 16">
            <a:extLst>
              <a:ext uri="{FF2B5EF4-FFF2-40B4-BE49-F238E27FC236}">
                <a16:creationId xmlns:a16="http://schemas.microsoft.com/office/drawing/2014/main" id="{FEEAF6E5-008E-360F-6C22-3E78AE764C72}"/>
              </a:ext>
            </a:extLst>
          </p:cNvPr>
          <p:cNvSpPr txBox="1"/>
          <p:nvPr/>
        </p:nvSpPr>
        <p:spPr>
          <a:xfrm>
            <a:off x="7406640" y="2926080"/>
            <a:ext cx="4233672" cy="384048"/>
          </a:xfrm>
          <a:prstGeom prst="rect">
            <a:avLst/>
          </a:prstGeom>
          <a:noFill/>
          <a:ln/>
        </p:spPr>
        <p:txBody>
          <a:bodyPr wrap="square" lIns="0" tIns="0" rIns="0" bIns="0" rtlCol="0" anchor="t"/>
          <a:lstStyle/>
          <a:p>
            <a:pPr marL="0" indent="0">
              <a:buNone/>
            </a:pPr>
            <a:r>
              <a:rPr lang="nl-NL" sz="1800" b="1" noProof="0">
                <a:solidFill>
                  <a:srgbClr val="0C3B62"/>
                </a:solidFill>
                <a:latin typeface="Arial" panose="020B0604020202020204" pitchFamily="34" charset="0"/>
                <a:ea typeface="Alaska Contrast" pitchFamily="34" charset="-122"/>
                <a:cs typeface="Arial" panose="020B0604020202020204" pitchFamily="34" charset="0"/>
              </a:rPr>
              <a:t>Lees de notities</a:t>
            </a:r>
            <a:endParaRPr lang="nl-NL" sz="1800" noProof="0">
              <a:latin typeface="Arial" panose="020B0604020202020204" pitchFamily="34" charset="0"/>
              <a:cs typeface="Arial" panose="020B0604020202020204" pitchFamily="34" charset="0"/>
            </a:endParaRPr>
          </a:p>
        </p:txBody>
      </p:sp>
      <p:sp>
        <p:nvSpPr>
          <p:cNvPr id="41" name="Text 17">
            <a:extLst>
              <a:ext uri="{FF2B5EF4-FFF2-40B4-BE49-F238E27FC236}">
                <a16:creationId xmlns:a16="http://schemas.microsoft.com/office/drawing/2014/main" id="{790B7AF5-CD89-4D49-B8F4-982EF7A95A5A}"/>
              </a:ext>
            </a:extLst>
          </p:cNvPr>
          <p:cNvSpPr txBox="1"/>
          <p:nvPr/>
        </p:nvSpPr>
        <p:spPr>
          <a:xfrm>
            <a:off x="7406640" y="3337560"/>
            <a:ext cx="4233672" cy="777240"/>
          </a:xfrm>
          <a:prstGeom prst="rect">
            <a:avLst/>
          </a:prstGeom>
          <a:noFill/>
          <a:ln/>
        </p:spPr>
        <p:txBody>
          <a:bodyPr wrap="square" lIns="0" tIns="0" rIns="0" bIns="0" rtlCol="0" anchor="t"/>
          <a:lstStyle/>
          <a:p>
            <a:r>
              <a:rPr lang="nl-NL" sz="1400" noProof="0">
                <a:solidFill>
                  <a:srgbClr val="3B5C77"/>
                </a:solidFill>
                <a:latin typeface="Arial"/>
                <a:ea typeface="Alaska Contrast"/>
                <a:cs typeface="Arial"/>
              </a:rPr>
              <a:t>Kern, misverstanden, een vraag aan de cursist, observatiepunten, toetsdoelen en veiligheidsgrenzen per hoofdstuk uitgewerkt.</a:t>
            </a:r>
            <a:endParaRPr lang="nl-NL" sz="1400" noProof="0">
              <a:latin typeface="Arial"/>
              <a:ea typeface="Alaska Contrast"/>
              <a:cs typeface="Arial"/>
            </a:endParaRPr>
          </a:p>
        </p:txBody>
      </p:sp>
      <p:sp>
        <p:nvSpPr>
          <p:cNvPr id="43" name="Text 18">
            <a:extLst>
              <a:ext uri="{FF2B5EF4-FFF2-40B4-BE49-F238E27FC236}">
                <a16:creationId xmlns:a16="http://schemas.microsoft.com/office/drawing/2014/main" id="{3395F3F4-24AD-0BB3-4194-4E99CBE86D1A}"/>
              </a:ext>
            </a:extLst>
          </p:cNvPr>
          <p:cNvSpPr txBox="1"/>
          <p:nvPr/>
        </p:nvSpPr>
        <p:spPr>
          <a:xfrm>
            <a:off x="6903720" y="4251960"/>
            <a:ext cx="411480" cy="457200"/>
          </a:xfrm>
          <a:prstGeom prst="rect">
            <a:avLst/>
          </a:prstGeom>
          <a:noFill/>
          <a:ln/>
        </p:spPr>
        <p:txBody>
          <a:bodyPr wrap="square" lIns="0" tIns="0" rIns="0" bIns="0" rtlCol="0" anchor="t"/>
          <a:lstStyle/>
          <a:p>
            <a:pPr marL="0" indent="0">
              <a:buNone/>
            </a:pPr>
            <a:r>
              <a:rPr lang="nl-NL" sz="2400" b="1" noProof="0">
                <a:solidFill>
                  <a:srgbClr val="F59638"/>
                </a:solidFill>
                <a:latin typeface="Arial" panose="020B0604020202020204" pitchFamily="34" charset="0"/>
                <a:ea typeface="Alaska Contrast" pitchFamily="34" charset="-122"/>
                <a:cs typeface="Arial" panose="020B0604020202020204" pitchFamily="34" charset="0"/>
              </a:rPr>
              <a:t>3</a:t>
            </a:r>
            <a:endParaRPr lang="nl-NL" sz="2400" noProof="0">
              <a:latin typeface="Arial" panose="020B0604020202020204" pitchFamily="34" charset="0"/>
              <a:cs typeface="Arial" panose="020B0604020202020204" pitchFamily="34" charset="0"/>
            </a:endParaRPr>
          </a:p>
        </p:txBody>
      </p:sp>
      <p:sp>
        <p:nvSpPr>
          <p:cNvPr id="45" name="Text 19">
            <a:extLst>
              <a:ext uri="{FF2B5EF4-FFF2-40B4-BE49-F238E27FC236}">
                <a16:creationId xmlns:a16="http://schemas.microsoft.com/office/drawing/2014/main" id="{C2302556-E5C1-0CF3-5050-F24508CBEBB5}"/>
              </a:ext>
            </a:extLst>
          </p:cNvPr>
          <p:cNvSpPr txBox="1"/>
          <p:nvPr/>
        </p:nvSpPr>
        <p:spPr>
          <a:xfrm>
            <a:off x="7406640" y="4251960"/>
            <a:ext cx="4233672" cy="384048"/>
          </a:xfrm>
          <a:prstGeom prst="rect">
            <a:avLst/>
          </a:prstGeom>
          <a:noFill/>
          <a:ln/>
        </p:spPr>
        <p:txBody>
          <a:bodyPr wrap="square" lIns="0" tIns="0" rIns="0" bIns="0" rtlCol="0" anchor="t"/>
          <a:lstStyle/>
          <a:p>
            <a:pPr marL="0" indent="0">
              <a:buNone/>
            </a:pPr>
            <a:r>
              <a:rPr lang="nl-NL" sz="1800" b="1" noProof="0">
                <a:solidFill>
                  <a:srgbClr val="0C3B62"/>
                </a:solidFill>
                <a:latin typeface="Arial" panose="020B0604020202020204" pitchFamily="34" charset="0"/>
                <a:ea typeface="Alaska Contrast" pitchFamily="34" charset="-122"/>
                <a:cs typeface="Arial" panose="020B0604020202020204" pitchFamily="34" charset="0"/>
              </a:rPr>
              <a:t>Maak het je eigen</a:t>
            </a:r>
            <a:endParaRPr lang="nl-NL" sz="1800" noProof="0">
              <a:latin typeface="Arial" panose="020B0604020202020204" pitchFamily="34" charset="0"/>
              <a:cs typeface="Arial" panose="020B0604020202020204" pitchFamily="34" charset="0"/>
            </a:endParaRPr>
          </a:p>
        </p:txBody>
      </p:sp>
      <p:sp>
        <p:nvSpPr>
          <p:cNvPr id="47" name="Text 20">
            <a:extLst>
              <a:ext uri="{FF2B5EF4-FFF2-40B4-BE49-F238E27FC236}">
                <a16:creationId xmlns:a16="http://schemas.microsoft.com/office/drawing/2014/main" id="{A3AB11EB-5A6E-5655-EB2E-13DD78472E32}"/>
              </a:ext>
            </a:extLst>
          </p:cNvPr>
          <p:cNvSpPr txBox="1"/>
          <p:nvPr/>
        </p:nvSpPr>
        <p:spPr>
          <a:xfrm>
            <a:off x="7406640" y="4663440"/>
            <a:ext cx="4233672" cy="777240"/>
          </a:xfrm>
          <a:prstGeom prst="rect">
            <a:avLst/>
          </a:prstGeom>
          <a:noFill/>
          <a:ln/>
        </p:spPr>
        <p:txBody>
          <a:bodyPr wrap="square" lIns="0" tIns="0" rIns="0" bIns="0" rtlCol="0" anchor="t"/>
          <a:lstStyle/>
          <a:p>
            <a:r>
              <a:rPr lang="nl-NL" sz="1400" noProof="0">
                <a:solidFill>
                  <a:srgbClr val="3B5C77"/>
                </a:solidFill>
                <a:latin typeface="Arial"/>
                <a:ea typeface="Alaska Contrast"/>
                <a:cs typeface="Arial"/>
              </a:rPr>
              <a:t>De module geeft richting. Jij bepaalt wat jouw groep nodig heeft. We hebben H5 Ademhaling als voorbeeld voor je uitgewerkt. </a:t>
            </a:r>
            <a:endParaRPr lang="nl-NL" sz="1400" noProof="0">
              <a:latin typeface="Arial" panose="020B0604020202020204" pitchFamily="34" charset="0"/>
              <a:cs typeface="Arial" panose="020B0604020202020204" pitchFamily="34" charset="0"/>
            </a:endParaRPr>
          </a:p>
        </p:txBody>
      </p:sp>
      <p:sp>
        <p:nvSpPr>
          <p:cNvPr id="49" name="Shape 21">
            <a:extLst>
              <a:ext uri="{FF2B5EF4-FFF2-40B4-BE49-F238E27FC236}">
                <a16:creationId xmlns:a16="http://schemas.microsoft.com/office/drawing/2014/main" id="{1119B65F-71DF-A019-1BB0-6325C8AA1E34}"/>
              </a:ext>
            </a:extLst>
          </p:cNvPr>
          <p:cNvSpPr/>
          <p:nvPr/>
        </p:nvSpPr>
        <p:spPr>
          <a:xfrm>
            <a:off x="548640" y="5526844"/>
            <a:ext cx="11094415" cy="566928"/>
          </a:xfrm>
          <a:prstGeom prst="rect">
            <a:avLst/>
          </a:prstGeom>
          <a:solidFill>
            <a:srgbClr val="E4EDF5"/>
          </a:solidFill>
          <a:ln w="12700">
            <a:solidFill>
              <a:srgbClr val="E4EDF5"/>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1" name="Shape 22">
            <a:extLst>
              <a:ext uri="{FF2B5EF4-FFF2-40B4-BE49-F238E27FC236}">
                <a16:creationId xmlns:a16="http://schemas.microsoft.com/office/drawing/2014/main" id="{A2EBD178-A7E7-1CA8-8E94-40E11799F6E0}"/>
              </a:ext>
            </a:extLst>
          </p:cNvPr>
          <p:cNvSpPr/>
          <p:nvPr/>
        </p:nvSpPr>
        <p:spPr>
          <a:xfrm>
            <a:off x="822960" y="5746300"/>
            <a:ext cx="128016" cy="128016"/>
          </a:xfrm>
          <a:prstGeom prst="ellipse">
            <a:avLst/>
          </a:prstGeom>
          <a:solidFill>
            <a:srgbClr val="F59638"/>
          </a:solidFill>
          <a:ln w="12700">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3" name="Text 23">
            <a:extLst>
              <a:ext uri="{FF2B5EF4-FFF2-40B4-BE49-F238E27FC236}">
                <a16:creationId xmlns:a16="http://schemas.microsoft.com/office/drawing/2014/main" id="{0B283DC1-FB0B-3544-5A7D-7D0CE3E16054}"/>
              </a:ext>
            </a:extLst>
          </p:cNvPr>
          <p:cNvSpPr txBox="1"/>
          <p:nvPr/>
        </p:nvSpPr>
        <p:spPr>
          <a:xfrm>
            <a:off x="1097280" y="5526844"/>
            <a:ext cx="10271455"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De volgende paar dia’s kun je gebruiken om je eigen cursus in te richten. </a:t>
            </a:r>
          </a:p>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De voorbeeldles hoofdstuk 5 (dia p10–15) laat zien hoe je een module uitwerkt tot een les.</a:t>
            </a:r>
            <a:endParaRPr lang="nl-NL" sz="1500" noProof="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429397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VOORBEELDLES · HOOFDSTUK 5 ADEMHALING</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De zevenstappen-leerroute vertaald naar vijf lesfasen</a:t>
            </a:r>
            <a:endParaRPr lang="nl-NL" sz="2800" noProof="0">
              <a:latin typeface="Arial" panose="020B0604020202020204" pitchFamily="34" charset="0"/>
              <a:cs typeface="Arial" panose="020B0604020202020204" pitchFamily="34" charset="0"/>
            </a:endParaRPr>
          </a:p>
        </p:txBody>
      </p:sp>
      <p:sp>
        <p:nvSpPr>
          <p:cNvPr id="4" name="Text 2"/>
          <p:cNvSpPr txBox="1"/>
          <p:nvPr/>
        </p:nvSpPr>
        <p:spPr>
          <a:xfrm>
            <a:off x="685800" y="1463040"/>
            <a:ext cx="2514600" cy="274320"/>
          </a:xfrm>
          <a:prstGeom prst="rect">
            <a:avLst/>
          </a:prstGeom>
          <a:noFill/>
          <a:ln/>
        </p:spPr>
        <p:txBody>
          <a:bodyPr wrap="square" lIns="0" tIns="0" rIns="0" bIns="0" rtlCol="0" anchor="ctr"/>
          <a:lstStyle/>
          <a:p>
            <a:pPr marL="0" indent="0">
              <a:buNone/>
            </a:pPr>
            <a:r>
              <a:rPr lang="nl-NL" sz="950" b="1" kern="0" spc="120" noProof="0">
                <a:solidFill>
                  <a:srgbClr val="6B7C8C"/>
                </a:solidFill>
                <a:latin typeface="Arial" panose="020B0604020202020204" pitchFamily="34" charset="0"/>
                <a:ea typeface="Alaska Contrast" pitchFamily="34" charset="-122"/>
                <a:cs typeface="Arial" panose="020B0604020202020204" pitchFamily="34" charset="0"/>
              </a:rPr>
              <a:t>LESSTAP</a:t>
            </a:r>
            <a:endParaRPr lang="nl-NL" sz="950" noProof="0">
              <a:latin typeface="Arial" panose="020B0604020202020204" pitchFamily="34" charset="0"/>
              <a:cs typeface="Arial" panose="020B0604020202020204" pitchFamily="34" charset="0"/>
            </a:endParaRPr>
          </a:p>
        </p:txBody>
      </p:sp>
      <p:sp>
        <p:nvSpPr>
          <p:cNvPr id="5" name="Text 3"/>
          <p:cNvSpPr txBox="1"/>
          <p:nvPr/>
        </p:nvSpPr>
        <p:spPr>
          <a:xfrm>
            <a:off x="3200400" y="1463040"/>
            <a:ext cx="2743200" cy="274320"/>
          </a:xfrm>
          <a:prstGeom prst="rect">
            <a:avLst/>
          </a:prstGeom>
          <a:noFill/>
          <a:ln/>
        </p:spPr>
        <p:txBody>
          <a:bodyPr wrap="square" lIns="0" tIns="0" rIns="0" bIns="0" rtlCol="0" anchor="ctr"/>
          <a:lstStyle/>
          <a:p>
            <a:pPr marL="0" indent="0">
              <a:buNone/>
            </a:pPr>
            <a:r>
              <a:rPr lang="nl-NL" sz="950" b="1" kern="0" spc="120" noProof="0">
                <a:solidFill>
                  <a:srgbClr val="6B7C8C"/>
                </a:solidFill>
                <a:latin typeface="Arial" panose="020B0604020202020204" pitchFamily="34" charset="0"/>
                <a:ea typeface="Alaska Contrast" pitchFamily="34" charset="-122"/>
                <a:cs typeface="Arial" panose="020B0604020202020204" pitchFamily="34" charset="0"/>
              </a:rPr>
              <a:t>DE INSTRUCTEUR</a:t>
            </a:r>
            <a:endParaRPr lang="nl-NL" sz="950" noProof="0">
              <a:latin typeface="Arial" panose="020B0604020202020204" pitchFamily="34" charset="0"/>
              <a:cs typeface="Arial" panose="020B0604020202020204" pitchFamily="34" charset="0"/>
            </a:endParaRPr>
          </a:p>
        </p:txBody>
      </p:sp>
      <p:sp>
        <p:nvSpPr>
          <p:cNvPr id="6" name="Text 4"/>
          <p:cNvSpPr txBox="1"/>
          <p:nvPr/>
        </p:nvSpPr>
        <p:spPr>
          <a:xfrm>
            <a:off x="6035040" y="1463040"/>
            <a:ext cx="2651760" cy="274320"/>
          </a:xfrm>
          <a:prstGeom prst="rect">
            <a:avLst/>
          </a:prstGeom>
          <a:noFill/>
          <a:ln/>
        </p:spPr>
        <p:txBody>
          <a:bodyPr wrap="square" lIns="0" tIns="0" rIns="0" bIns="0" rtlCol="0" anchor="ctr"/>
          <a:lstStyle/>
          <a:p>
            <a:pPr marL="0" indent="0">
              <a:buNone/>
            </a:pPr>
            <a:r>
              <a:rPr lang="nl-NL" sz="950" b="1" kern="0" spc="120" noProof="0">
                <a:solidFill>
                  <a:srgbClr val="6B7C8C"/>
                </a:solidFill>
                <a:latin typeface="Arial" panose="020B0604020202020204" pitchFamily="34" charset="0"/>
                <a:ea typeface="Alaska Contrast" pitchFamily="34" charset="-122"/>
                <a:cs typeface="Arial" panose="020B0604020202020204" pitchFamily="34" charset="0"/>
              </a:rPr>
              <a:t>DE CURSIST</a:t>
            </a:r>
            <a:endParaRPr lang="nl-NL" sz="950" noProof="0">
              <a:latin typeface="Arial" panose="020B0604020202020204" pitchFamily="34" charset="0"/>
              <a:cs typeface="Arial" panose="020B0604020202020204" pitchFamily="34" charset="0"/>
            </a:endParaRPr>
          </a:p>
        </p:txBody>
      </p:sp>
      <p:sp>
        <p:nvSpPr>
          <p:cNvPr id="7" name="Text 5"/>
          <p:cNvSpPr txBox="1"/>
          <p:nvPr/>
        </p:nvSpPr>
        <p:spPr>
          <a:xfrm>
            <a:off x="8823960" y="1463040"/>
            <a:ext cx="2816352" cy="274320"/>
          </a:xfrm>
          <a:prstGeom prst="rect">
            <a:avLst/>
          </a:prstGeom>
          <a:noFill/>
          <a:ln/>
        </p:spPr>
        <p:txBody>
          <a:bodyPr wrap="square" lIns="0" tIns="0" rIns="0" bIns="0" rtlCol="0" anchor="ctr"/>
          <a:lstStyle/>
          <a:p>
            <a:pPr marL="0" indent="0">
              <a:buNone/>
            </a:pPr>
            <a:r>
              <a:rPr lang="nl-NL" sz="950" b="1" kern="0" spc="120" noProof="0">
                <a:solidFill>
                  <a:srgbClr val="F59638"/>
                </a:solidFill>
                <a:latin typeface="Arial" panose="020B0604020202020204" pitchFamily="34" charset="0"/>
                <a:ea typeface="Alaska Contrast" pitchFamily="34" charset="-122"/>
                <a:cs typeface="Arial" panose="020B0604020202020204" pitchFamily="34" charset="0"/>
              </a:rPr>
              <a:t>GA DOOR ALS</a:t>
            </a:r>
            <a:endParaRPr lang="nl-NL" sz="950" noProof="0">
              <a:latin typeface="Arial" panose="020B0604020202020204" pitchFamily="34" charset="0"/>
              <a:cs typeface="Arial" panose="020B0604020202020204" pitchFamily="34" charset="0"/>
            </a:endParaRPr>
          </a:p>
        </p:txBody>
      </p:sp>
      <p:sp>
        <p:nvSpPr>
          <p:cNvPr id="8" name="Shape 6"/>
          <p:cNvSpPr/>
          <p:nvPr/>
        </p:nvSpPr>
        <p:spPr>
          <a:xfrm>
            <a:off x="548640" y="1783080"/>
            <a:ext cx="11094415" cy="694944"/>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9" name="Text 7"/>
          <p:cNvSpPr txBox="1"/>
          <p:nvPr/>
        </p:nvSpPr>
        <p:spPr>
          <a:xfrm>
            <a:off x="685800" y="1783080"/>
            <a:ext cx="2468880" cy="694944"/>
          </a:xfrm>
          <a:prstGeom prst="rect">
            <a:avLst/>
          </a:prstGeom>
          <a:noFill/>
          <a:ln/>
        </p:spPr>
        <p:txBody>
          <a:bodyPr wrap="square" lIns="0" tIns="0" rIns="0" bIns="0" rtlCol="0" anchor="ctr"/>
          <a:lstStyle/>
          <a:p>
            <a:pPr marL="0" indent="0">
              <a:buNone/>
            </a:pPr>
            <a:r>
              <a:rPr lang="nl-NL" sz="1400" b="1" noProof="0">
                <a:solidFill>
                  <a:srgbClr val="F59638"/>
                </a:solidFill>
                <a:latin typeface="Arial" panose="020B0604020202020204" pitchFamily="34" charset="0"/>
                <a:ea typeface="Alaska Contrast" pitchFamily="34" charset="-122"/>
                <a:cs typeface="Arial" panose="020B0604020202020204" pitchFamily="34" charset="0"/>
              </a:rPr>
              <a:t>1  </a:t>
            </a:r>
            <a:r>
              <a:rPr lang="nl-NL" sz="1400" b="1" noProof="0">
                <a:solidFill>
                  <a:srgbClr val="0C3B62"/>
                </a:solidFill>
                <a:latin typeface="Arial" panose="020B0604020202020204" pitchFamily="34" charset="0"/>
                <a:ea typeface="Alaska Contrast" pitchFamily="34" charset="-122"/>
                <a:cs typeface="Arial" panose="020B0604020202020204" pitchFamily="34" charset="0"/>
              </a:rPr>
              <a:t>Start</a:t>
            </a:r>
            <a:endParaRPr lang="nl-NL" sz="1400" noProof="0">
              <a:latin typeface="Arial" panose="020B0604020202020204" pitchFamily="34" charset="0"/>
              <a:cs typeface="Arial" panose="020B0604020202020204" pitchFamily="34" charset="0"/>
            </a:endParaRPr>
          </a:p>
          <a:p>
            <a:pPr marL="0" indent="0">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dia 10</a:t>
            </a:r>
            <a:endParaRPr lang="nl-NL" sz="1400" noProof="0">
              <a:latin typeface="Arial" panose="020B0604020202020204" pitchFamily="34" charset="0"/>
              <a:cs typeface="Arial" panose="020B0604020202020204" pitchFamily="34" charset="0"/>
            </a:endParaRPr>
          </a:p>
        </p:txBody>
      </p:sp>
      <p:sp>
        <p:nvSpPr>
          <p:cNvPr id="10" name="Text 8"/>
          <p:cNvSpPr txBox="1"/>
          <p:nvPr/>
        </p:nvSpPr>
        <p:spPr>
          <a:xfrm>
            <a:off x="3200400" y="1783080"/>
            <a:ext cx="2651760" cy="694944"/>
          </a:xfrm>
          <a:prstGeom prst="rect">
            <a:avLst/>
          </a:prstGeom>
          <a:noFill/>
          <a:ln/>
        </p:spPr>
        <p:txBody>
          <a:bodyPr wrap="square" lIns="0" tIns="0" rIns="0" bIns="0" rtlCol="0" anchor="ctr"/>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Leest ‘Stel je voor …’ voor en stelt de openingsvraag. Geeft nog geen antwoord.</a:t>
            </a:r>
            <a:endParaRPr lang="nl-NL" sz="1200" noProof="0">
              <a:latin typeface="Arial" panose="020B0604020202020204" pitchFamily="34" charset="0"/>
              <a:cs typeface="Arial" panose="020B0604020202020204" pitchFamily="34" charset="0"/>
            </a:endParaRPr>
          </a:p>
        </p:txBody>
      </p:sp>
      <p:sp>
        <p:nvSpPr>
          <p:cNvPr id="11" name="Text 9"/>
          <p:cNvSpPr txBox="1"/>
          <p:nvPr/>
        </p:nvSpPr>
        <p:spPr>
          <a:xfrm>
            <a:off x="6035040" y="1783080"/>
            <a:ext cx="2560320" cy="694944"/>
          </a:xfrm>
          <a:prstGeom prst="rect">
            <a:avLst/>
          </a:prstGeom>
          <a:noFill/>
          <a:ln/>
        </p:spPr>
        <p:txBody>
          <a:bodyPr wrap="square" lIns="0" tIns="0" rIns="0" bIns="0" rtlCol="0" anchor="ctr"/>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Zegt wat hij of zij ziet en wat hij of zij als eerste zou doen.</a:t>
            </a:r>
            <a:endParaRPr lang="nl-NL" sz="1200" noProof="0">
              <a:latin typeface="Arial" panose="020B0604020202020204" pitchFamily="34" charset="0"/>
              <a:cs typeface="Arial" panose="020B0604020202020204" pitchFamily="34" charset="0"/>
            </a:endParaRPr>
          </a:p>
        </p:txBody>
      </p:sp>
      <p:sp>
        <p:nvSpPr>
          <p:cNvPr id="12" name="Text 10"/>
          <p:cNvSpPr txBox="1"/>
          <p:nvPr/>
        </p:nvSpPr>
        <p:spPr>
          <a:xfrm>
            <a:off x="8823960" y="1783080"/>
            <a:ext cx="2724912" cy="694944"/>
          </a:xfrm>
          <a:prstGeom prst="rect">
            <a:avLst/>
          </a:prstGeom>
          <a:noFill/>
          <a:ln/>
        </p:spPr>
        <p:txBody>
          <a:bodyPr wrap="square" lIns="0" tIns="0" rIns="0" bIns="0" rtlCol="0" anchor="ctr"/>
          <a:lstStyle/>
          <a:p>
            <a:pPr marL="0" indent="0">
              <a:buNone/>
            </a:pPr>
            <a:r>
              <a:rPr lang="nl-NL" sz="1200" b="1" noProof="0">
                <a:solidFill>
                  <a:srgbClr val="0C3B62"/>
                </a:solidFill>
                <a:latin typeface="Arial" panose="020B0604020202020204" pitchFamily="34" charset="0"/>
                <a:ea typeface="Alaska Contrast" pitchFamily="34" charset="-122"/>
                <a:cs typeface="Arial" panose="020B0604020202020204" pitchFamily="34" charset="0"/>
              </a:rPr>
              <a:t>iedereen een eerste inschatting heeft gegeven.</a:t>
            </a:r>
            <a:endParaRPr lang="nl-NL" sz="1200" noProof="0">
              <a:latin typeface="Arial" panose="020B0604020202020204" pitchFamily="34" charset="0"/>
              <a:cs typeface="Arial" panose="020B0604020202020204" pitchFamily="34" charset="0"/>
            </a:endParaRPr>
          </a:p>
        </p:txBody>
      </p:sp>
      <p:sp>
        <p:nvSpPr>
          <p:cNvPr id="13" name="Text 11"/>
          <p:cNvSpPr txBox="1"/>
          <p:nvPr/>
        </p:nvSpPr>
        <p:spPr>
          <a:xfrm>
            <a:off x="685800" y="2478024"/>
            <a:ext cx="2468880" cy="694944"/>
          </a:xfrm>
          <a:prstGeom prst="rect">
            <a:avLst/>
          </a:prstGeom>
          <a:noFill/>
          <a:ln/>
        </p:spPr>
        <p:txBody>
          <a:bodyPr wrap="square" lIns="0" tIns="0" rIns="0" bIns="0" rtlCol="0" anchor="ctr"/>
          <a:lstStyle/>
          <a:p>
            <a:pPr marL="0" indent="0">
              <a:buNone/>
            </a:pPr>
            <a:r>
              <a:rPr lang="nl-NL" sz="1400" b="1" noProof="0">
                <a:solidFill>
                  <a:srgbClr val="F59638"/>
                </a:solidFill>
                <a:latin typeface="Arial" panose="020B0604020202020204" pitchFamily="34" charset="0"/>
                <a:ea typeface="Alaska Contrast" pitchFamily="34" charset="-122"/>
                <a:cs typeface="Arial" panose="020B0604020202020204" pitchFamily="34" charset="0"/>
              </a:rPr>
              <a:t>2  </a:t>
            </a:r>
            <a:r>
              <a:rPr lang="nl-NL" sz="1400" b="1" noProof="0">
                <a:solidFill>
                  <a:srgbClr val="0C3B62"/>
                </a:solidFill>
                <a:latin typeface="Arial" panose="020B0604020202020204" pitchFamily="34" charset="0"/>
                <a:ea typeface="Alaska Contrast" pitchFamily="34" charset="-122"/>
                <a:cs typeface="Arial" panose="020B0604020202020204" pitchFamily="34" charset="0"/>
              </a:rPr>
              <a:t>Herkennen</a:t>
            </a:r>
            <a:endParaRPr lang="nl-NL" sz="1400" noProof="0">
              <a:latin typeface="Arial" panose="020B0604020202020204" pitchFamily="34" charset="0"/>
              <a:cs typeface="Arial" panose="020B0604020202020204" pitchFamily="34" charset="0"/>
            </a:endParaRPr>
          </a:p>
          <a:p>
            <a:pPr marL="0" indent="0">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dia 11</a:t>
            </a:r>
            <a:endParaRPr lang="nl-NL" sz="1400" noProof="0">
              <a:latin typeface="Arial" panose="020B0604020202020204" pitchFamily="34" charset="0"/>
              <a:cs typeface="Arial" panose="020B0604020202020204" pitchFamily="34" charset="0"/>
            </a:endParaRPr>
          </a:p>
        </p:txBody>
      </p:sp>
      <p:sp>
        <p:nvSpPr>
          <p:cNvPr id="14" name="Text 12"/>
          <p:cNvSpPr txBox="1"/>
          <p:nvPr/>
        </p:nvSpPr>
        <p:spPr>
          <a:xfrm>
            <a:off x="3200400" y="2478024"/>
            <a:ext cx="2651760" cy="694944"/>
          </a:xfrm>
          <a:prstGeom prst="rect">
            <a:avLst/>
          </a:prstGeom>
          <a:noFill/>
          <a:ln/>
        </p:spPr>
        <p:txBody>
          <a:bodyPr wrap="square" lIns="0" tIns="0" rIns="0" bIns="0" rtlCol="0" anchor="ctr"/>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Speelt of beschrijft het kind. Laat signalen verzamelen via kijken, luisteren en vragen.</a:t>
            </a:r>
            <a:endParaRPr lang="nl-NL" sz="1200" noProof="0">
              <a:latin typeface="Arial" panose="020B0604020202020204" pitchFamily="34" charset="0"/>
              <a:cs typeface="Arial" panose="020B0604020202020204" pitchFamily="34" charset="0"/>
            </a:endParaRPr>
          </a:p>
        </p:txBody>
      </p:sp>
      <p:sp>
        <p:nvSpPr>
          <p:cNvPr id="15" name="Text 13"/>
          <p:cNvSpPr txBox="1"/>
          <p:nvPr/>
        </p:nvSpPr>
        <p:spPr>
          <a:xfrm>
            <a:off x="6035040" y="2478024"/>
            <a:ext cx="2560320" cy="694944"/>
          </a:xfrm>
          <a:prstGeom prst="rect">
            <a:avLst/>
          </a:prstGeom>
          <a:noFill/>
          <a:ln/>
        </p:spPr>
        <p:txBody>
          <a:bodyPr wrap="square" lIns="0" tIns="0" rIns="0" bIns="0" rtlCol="0" anchor="ctr"/>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Noemt signalen en stelt de vragen uit het boek.</a:t>
            </a:r>
            <a:endParaRPr lang="nl-NL" sz="1200" noProof="0">
              <a:latin typeface="Arial" panose="020B0604020202020204" pitchFamily="34" charset="0"/>
              <a:cs typeface="Arial" panose="020B0604020202020204" pitchFamily="34" charset="0"/>
            </a:endParaRPr>
          </a:p>
        </p:txBody>
      </p:sp>
      <p:sp>
        <p:nvSpPr>
          <p:cNvPr id="16" name="Text 14"/>
          <p:cNvSpPr txBox="1"/>
          <p:nvPr/>
        </p:nvSpPr>
        <p:spPr>
          <a:xfrm>
            <a:off x="8823960" y="2478024"/>
            <a:ext cx="2724912" cy="694944"/>
          </a:xfrm>
          <a:prstGeom prst="rect">
            <a:avLst/>
          </a:prstGeom>
          <a:noFill/>
          <a:ln/>
        </p:spPr>
        <p:txBody>
          <a:bodyPr wrap="square" lIns="0" tIns="0" rIns="0" bIns="0" rtlCol="0" anchor="ctr"/>
          <a:lstStyle/>
          <a:p>
            <a:pPr marL="0" indent="0">
              <a:buNone/>
            </a:pPr>
            <a:r>
              <a:rPr lang="nl-NL" sz="1200" b="1" noProof="0">
                <a:solidFill>
                  <a:srgbClr val="0C3B62"/>
                </a:solidFill>
                <a:latin typeface="Arial" panose="020B0604020202020204" pitchFamily="34" charset="0"/>
                <a:ea typeface="Alaska Contrast" pitchFamily="34" charset="-122"/>
                <a:cs typeface="Arial" panose="020B0604020202020204" pitchFamily="34" charset="0"/>
              </a:rPr>
              <a:t>bij kijken, luisteren én vragen signalen zijn genoemd.</a:t>
            </a:r>
            <a:endParaRPr lang="nl-NL" sz="1200" noProof="0">
              <a:latin typeface="Arial" panose="020B0604020202020204" pitchFamily="34" charset="0"/>
              <a:cs typeface="Arial" panose="020B0604020202020204" pitchFamily="34" charset="0"/>
            </a:endParaRPr>
          </a:p>
        </p:txBody>
      </p:sp>
      <p:sp>
        <p:nvSpPr>
          <p:cNvPr id="17" name="Shape 15"/>
          <p:cNvSpPr/>
          <p:nvPr/>
        </p:nvSpPr>
        <p:spPr>
          <a:xfrm>
            <a:off x="548640" y="3172968"/>
            <a:ext cx="11094415" cy="694944"/>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8" name="Text 16"/>
          <p:cNvSpPr txBox="1"/>
          <p:nvPr/>
        </p:nvSpPr>
        <p:spPr>
          <a:xfrm>
            <a:off x="685800" y="3172968"/>
            <a:ext cx="2468880" cy="694944"/>
          </a:xfrm>
          <a:prstGeom prst="rect">
            <a:avLst/>
          </a:prstGeom>
          <a:noFill/>
          <a:ln/>
        </p:spPr>
        <p:txBody>
          <a:bodyPr wrap="square" lIns="0" tIns="0" rIns="0" bIns="0" rtlCol="0" anchor="ctr"/>
          <a:lstStyle/>
          <a:p>
            <a:pPr marL="0" indent="0">
              <a:buNone/>
            </a:pPr>
            <a:r>
              <a:rPr lang="nl-NL" sz="1400" b="1" noProof="0">
                <a:solidFill>
                  <a:srgbClr val="F59638"/>
                </a:solidFill>
                <a:latin typeface="Arial" panose="020B0604020202020204" pitchFamily="34" charset="0"/>
                <a:ea typeface="Alaska Contrast" pitchFamily="34" charset="-122"/>
                <a:cs typeface="Arial" panose="020B0604020202020204" pitchFamily="34" charset="0"/>
              </a:rPr>
              <a:t>3  </a:t>
            </a:r>
            <a:r>
              <a:rPr lang="nl-NL" sz="1400" b="1" noProof="0">
                <a:solidFill>
                  <a:srgbClr val="0C3B62"/>
                </a:solidFill>
                <a:latin typeface="Arial" panose="020B0604020202020204" pitchFamily="34" charset="0"/>
                <a:ea typeface="Alaska Contrast" pitchFamily="34" charset="-122"/>
                <a:cs typeface="Arial" panose="020B0604020202020204" pitchFamily="34" charset="0"/>
              </a:rPr>
              <a:t>Kiezen en handelen</a:t>
            </a:r>
            <a:endParaRPr lang="nl-NL" sz="1400" noProof="0">
              <a:latin typeface="Arial" panose="020B0604020202020204" pitchFamily="34" charset="0"/>
              <a:cs typeface="Arial" panose="020B0604020202020204" pitchFamily="34" charset="0"/>
            </a:endParaRPr>
          </a:p>
          <a:p>
            <a:pPr marL="0" indent="0">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dia 12</a:t>
            </a:r>
            <a:endParaRPr lang="nl-NL" sz="1400" noProof="0">
              <a:latin typeface="Arial" panose="020B0604020202020204" pitchFamily="34" charset="0"/>
              <a:cs typeface="Arial" panose="020B0604020202020204" pitchFamily="34" charset="0"/>
            </a:endParaRPr>
          </a:p>
        </p:txBody>
      </p:sp>
      <p:sp>
        <p:nvSpPr>
          <p:cNvPr id="19" name="Text 17"/>
          <p:cNvSpPr txBox="1"/>
          <p:nvPr/>
        </p:nvSpPr>
        <p:spPr>
          <a:xfrm>
            <a:off x="3200400" y="3172968"/>
            <a:ext cx="2651760" cy="694944"/>
          </a:xfrm>
          <a:prstGeom prst="rect">
            <a:avLst/>
          </a:prstGeom>
          <a:noFill/>
          <a:ln/>
        </p:spPr>
        <p:txBody>
          <a:bodyPr wrap="square" lIns="0" tIns="0" rIns="0" bIns="0" rtlCol="0" anchor="ctr"/>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Legt varianten voor: hoe ernstig is het, wie bel je, wat doe je zelf?</a:t>
            </a:r>
            <a:endParaRPr lang="nl-NL" sz="1200" noProof="0">
              <a:latin typeface="Arial" panose="020B0604020202020204" pitchFamily="34" charset="0"/>
              <a:cs typeface="Arial" panose="020B0604020202020204" pitchFamily="34" charset="0"/>
            </a:endParaRPr>
          </a:p>
        </p:txBody>
      </p:sp>
      <p:sp>
        <p:nvSpPr>
          <p:cNvPr id="20" name="Text 18"/>
          <p:cNvSpPr txBox="1"/>
          <p:nvPr/>
        </p:nvSpPr>
        <p:spPr>
          <a:xfrm>
            <a:off x="6035040" y="3172968"/>
            <a:ext cx="2560320" cy="694944"/>
          </a:xfrm>
          <a:prstGeom prst="rect">
            <a:avLst/>
          </a:prstGeom>
          <a:noFill/>
          <a:ln/>
        </p:spPr>
        <p:txBody>
          <a:bodyPr wrap="square" lIns="0" tIns="0" rIns="0" bIns="0" rtlCol="0" anchor="ctr"/>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Kiest een hulpniveau en onderbouwt dat met een signaal.</a:t>
            </a:r>
            <a:endParaRPr lang="nl-NL" sz="1200" noProof="0">
              <a:latin typeface="Arial" panose="020B0604020202020204" pitchFamily="34" charset="0"/>
              <a:cs typeface="Arial" panose="020B0604020202020204" pitchFamily="34" charset="0"/>
            </a:endParaRPr>
          </a:p>
        </p:txBody>
      </p:sp>
      <p:sp>
        <p:nvSpPr>
          <p:cNvPr id="21" name="Text 19"/>
          <p:cNvSpPr txBox="1"/>
          <p:nvPr/>
        </p:nvSpPr>
        <p:spPr>
          <a:xfrm>
            <a:off x="8823960" y="3172968"/>
            <a:ext cx="2724912" cy="694944"/>
          </a:xfrm>
          <a:prstGeom prst="rect">
            <a:avLst/>
          </a:prstGeom>
          <a:noFill/>
          <a:ln/>
        </p:spPr>
        <p:txBody>
          <a:bodyPr wrap="square" lIns="0" tIns="0" rIns="0" bIns="0" rtlCol="0" anchor="ctr"/>
          <a:lstStyle/>
          <a:p>
            <a:pPr marL="0" indent="0">
              <a:buNone/>
            </a:pPr>
            <a:r>
              <a:rPr lang="nl-NL" sz="1200" b="1" noProof="0">
                <a:solidFill>
                  <a:srgbClr val="0C3B62"/>
                </a:solidFill>
                <a:latin typeface="Arial" panose="020B0604020202020204" pitchFamily="34" charset="0"/>
                <a:ea typeface="Alaska Contrast" pitchFamily="34" charset="-122"/>
                <a:cs typeface="Arial" panose="020B0604020202020204" pitchFamily="34" charset="0"/>
              </a:rPr>
              <a:t>de cursist de keuze onderbouwt, niet alleen noemt.</a:t>
            </a:r>
            <a:endParaRPr lang="nl-NL" sz="1200" noProof="0">
              <a:latin typeface="Arial" panose="020B0604020202020204" pitchFamily="34" charset="0"/>
              <a:cs typeface="Arial" panose="020B0604020202020204" pitchFamily="34" charset="0"/>
            </a:endParaRPr>
          </a:p>
        </p:txBody>
      </p:sp>
      <p:sp>
        <p:nvSpPr>
          <p:cNvPr id="22" name="Text 20"/>
          <p:cNvSpPr txBox="1"/>
          <p:nvPr/>
        </p:nvSpPr>
        <p:spPr>
          <a:xfrm>
            <a:off x="685800" y="3867912"/>
            <a:ext cx="2468880" cy="694944"/>
          </a:xfrm>
          <a:prstGeom prst="rect">
            <a:avLst/>
          </a:prstGeom>
          <a:noFill/>
          <a:ln/>
        </p:spPr>
        <p:txBody>
          <a:bodyPr wrap="square" lIns="0" tIns="0" rIns="0" bIns="0" rtlCol="0" anchor="ctr"/>
          <a:lstStyle/>
          <a:p>
            <a:pPr marL="0" indent="0">
              <a:buNone/>
            </a:pPr>
            <a:r>
              <a:rPr lang="nl-NL" sz="1400" b="1" noProof="0">
                <a:solidFill>
                  <a:srgbClr val="F59638"/>
                </a:solidFill>
                <a:latin typeface="Arial" panose="020B0604020202020204" pitchFamily="34" charset="0"/>
                <a:ea typeface="Alaska Contrast" pitchFamily="34" charset="-122"/>
                <a:cs typeface="Arial" panose="020B0604020202020204" pitchFamily="34" charset="0"/>
              </a:rPr>
              <a:t>4  </a:t>
            </a:r>
            <a:r>
              <a:rPr lang="nl-NL" sz="1400" b="1" noProof="0">
                <a:solidFill>
                  <a:srgbClr val="0C3B62"/>
                </a:solidFill>
                <a:latin typeface="Arial" panose="020B0604020202020204" pitchFamily="34" charset="0"/>
                <a:ea typeface="Alaska Contrast" pitchFamily="34" charset="-122"/>
                <a:cs typeface="Arial" panose="020B0604020202020204" pitchFamily="34" charset="0"/>
              </a:rPr>
              <a:t>Blijven controleren</a:t>
            </a:r>
            <a:endParaRPr lang="nl-NL" sz="1400" noProof="0">
              <a:latin typeface="Arial" panose="020B0604020202020204" pitchFamily="34" charset="0"/>
              <a:cs typeface="Arial" panose="020B0604020202020204" pitchFamily="34" charset="0"/>
            </a:endParaRPr>
          </a:p>
          <a:p>
            <a:pPr marL="0" indent="0">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dia 13</a:t>
            </a:r>
            <a:endParaRPr lang="nl-NL" sz="1400" noProof="0">
              <a:latin typeface="Arial" panose="020B0604020202020204" pitchFamily="34" charset="0"/>
              <a:cs typeface="Arial" panose="020B0604020202020204" pitchFamily="34" charset="0"/>
            </a:endParaRPr>
          </a:p>
        </p:txBody>
      </p:sp>
      <p:sp>
        <p:nvSpPr>
          <p:cNvPr id="23" name="Text 21"/>
          <p:cNvSpPr txBox="1"/>
          <p:nvPr/>
        </p:nvSpPr>
        <p:spPr>
          <a:xfrm>
            <a:off x="3200400" y="3867912"/>
            <a:ext cx="2651760" cy="694944"/>
          </a:xfrm>
          <a:prstGeom prst="rect">
            <a:avLst/>
          </a:prstGeom>
          <a:noFill/>
          <a:ln/>
        </p:spPr>
        <p:txBody>
          <a:bodyPr wrap="square" lIns="0" tIns="0" rIns="0" bIns="0" rtlCol="0" anchor="ctr"/>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Verandert tijdens de situatie één signaal.</a:t>
            </a:r>
            <a:endParaRPr lang="nl-NL" sz="1200" noProof="0">
              <a:latin typeface="Arial" panose="020B0604020202020204" pitchFamily="34" charset="0"/>
              <a:cs typeface="Arial" panose="020B0604020202020204" pitchFamily="34" charset="0"/>
            </a:endParaRPr>
          </a:p>
        </p:txBody>
      </p:sp>
      <p:sp>
        <p:nvSpPr>
          <p:cNvPr id="24" name="Text 22"/>
          <p:cNvSpPr txBox="1"/>
          <p:nvPr/>
        </p:nvSpPr>
        <p:spPr>
          <a:xfrm>
            <a:off x="6035040" y="3867912"/>
            <a:ext cx="2560320" cy="694944"/>
          </a:xfrm>
          <a:prstGeom prst="rect">
            <a:avLst/>
          </a:prstGeom>
          <a:noFill/>
          <a:ln/>
        </p:spPr>
        <p:txBody>
          <a:bodyPr wrap="square" lIns="0" tIns="0" rIns="0" bIns="0" rtlCol="0" anchor="ctr"/>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Beoordeelt opnieuw: beter, gelijk of slechter? Past de hulp aan.</a:t>
            </a:r>
            <a:endParaRPr lang="nl-NL" sz="1200" noProof="0">
              <a:latin typeface="Arial" panose="020B0604020202020204" pitchFamily="34" charset="0"/>
              <a:cs typeface="Arial" panose="020B0604020202020204" pitchFamily="34" charset="0"/>
            </a:endParaRPr>
          </a:p>
        </p:txBody>
      </p:sp>
      <p:sp>
        <p:nvSpPr>
          <p:cNvPr id="25" name="Text 23"/>
          <p:cNvSpPr txBox="1"/>
          <p:nvPr/>
        </p:nvSpPr>
        <p:spPr>
          <a:xfrm>
            <a:off x="8823960" y="3867912"/>
            <a:ext cx="2724912" cy="694944"/>
          </a:xfrm>
          <a:prstGeom prst="rect">
            <a:avLst/>
          </a:prstGeom>
          <a:noFill/>
          <a:ln/>
        </p:spPr>
        <p:txBody>
          <a:bodyPr wrap="square" lIns="0" tIns="0" rIns="0" bIns="0" rtlCol="0" anchor="ctr"/>
          <a:lstStyle/>
          <a:p>
            <a:pPr marL="0" indent="0">
              <a:buNone/>
            </a:pPr>
            <a:r>
              <a:rPr lang="nl-NL" sz="1200" b="1" noProof="0">
                <a:solidFill>
                  <a:srgbClr val="0C3B62"/>
                </a:solidFill>
                <a:latin typeface="Arial" panose="020B0604020202020204" pitchFamily="34" charset="0"/>
                <a:ea typeface="Alaska Contrast" pitchFamily="34" charset="-122"/>
                <a:cs typeface="Arial" panose="020B0604020202020204" pitchFamily="34" charset="0"/>
              </a:rPr>
              <a:t>de cursist eerst de verandering benoemt en dan pas handelt.</a:t>
            </a:r>
            <a:endParaRPr lang="nl-NL" sz="1200" noProof="0">
              <a:latin typeface="Arial" panose="020B0604020202020204" pitchFamily="34" charset="0"/>
              <a:cs typeface="Arial" panose="020B0604020202020204" pitchFamily="34" charset="0"/>
            </a:endParaRPr>
          </a:p>
        </p:txBody>
      </p:sp>
      <p:sp>
        <p:nvSpPr>
          <p:cNvPr id="26" name="Shape 24"/>
          <p:cNvSpPr/>
          <p:nvPr/>
        </p:nvSpPr>
        <p:spPr>
          <a:xfrm>
            <a:off x="548640" y="4562856"/>
            <a:ext cx="11094415" cy="694944"/>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7" name="Text 25"/>
          <p:cNvSpPr txBox="1"/>
          <p:nvPr/>
        </p:nvSpPr>
        <p:spPr>
          <a:xfrm>
            <a:off x="685800" y="4562856"/>
            <a:ext cx="2468880" cy="694944"/>
          </a:xfrm>
          <a:prstGeom prst="rect">
            <a:avLst/>
          </a:prstGeom>
          <a:noFill/>
          <a:ln/>
        </p:spPr>
        <p:txBody>
          <a:bodyPr wrap="square" lIns="0" tIns="0" rIns="0" bIns="0" rtlCol="0" anchor="ctr"/>
          <a:lstStyle/>
          <a:p>
            <a:pPr marL="0" indent="0">
              <a:buNone/>
            </a:pPr>
            <a:r>
              <a:rPr lang="nl-NL" sz="1400" b="1" noProof="0">
                <a:solidFill>
                  <a:srgbClr val="F59638"/>
                </a:solidFill>
                <a:latin typeface="Arial" panose="020B0604020202020204" pitchFamily="34" charset="0"/>
                <a:ea typeface="Alaska Contrast" pitchFamily="34" charset="-122"/>
                <a:cs typeface="Arial" panose="020B0604020202020204" pitchFamily="34" charset="0"/>
              </a:rPr>
              <a:t>5  </a:t>
            </a:r>
            <a:r>
              <a:rPr lang="nl-NL" sz="1400" b="1" noProof="0">
                <a:solidFill>
                  <a:srgbClr val="0C3B62"/>
                </a:solidFill>
                <a:latin typeface="Arial" panose="020B0604020202020204" pitchFamily="34" charset="0"/>
                <a:ea typeface="Alaska Contrast" pitchFamily="34" charset="-122"/>
                <a:cs typeface="Arial" panose="020B0604020202020204" pitchFamily="34" charset="0"/>
              </a:rPr>
              <a:t>Casus en afsluiting</a:t>
            </a:r>
            <a:endParaRPr lang="nl-NL" sz="1400" noProof="0">
              <a:latin typeface="Arial" panose="020B0604020202020204" pitchFamily="34" charset="0"/>
              <a:cs typeface="Arial" panose="020B0604020202020204" pitchFamily="34" charset="0"/>
            </a:endParaRPr>
          </a:p>
          <a:p>
            <a:pPr marL="0" indent="0">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dia 14</a:t>
            </a:r>
            <a:endParaRPr lang="nl-NL" sz="1400" noProof="0">
              <a:latin typeface="Arial" panose="020B0604020202020204" pitchFamily="34" charset="0"/>
              <a:cs typeface="Arial" panose="020B0604020202020204" pitchFamily="34" charset="0"/>
            </a:endParaRPr>
          </a:p>
        </p:txBody>
      </p:sp>
      <p:sp>
        <p:nvSpPr>
          <p:cNvPr id="28" name="Text 26"/>
          <p:cNvSpPr txBox="1"/>
          <p:nvPr/>
        </p:nvSpPr>
        <p:spPr>
          <a:xfrm>
            <a:off x="3200400" y="4562856"/>
            <a:ext cx="2651760" cy="694944"/>
          </a:xfrm>
          <a:prstGeom prst="rect">
            <a:avLst/>
          </a:prstGeom>
          <a:noFill/>
          <a:ln/>
        </p:spPr>
        <p:txBody>
          <a:bodyPr wrap="square" lIns="0" tIns="0" rIns="0" bIns="0" rtlCol="0" anchor="ctr"/>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Leidt de casus in drie rondes en sluit af met de Terugblik.</a:t>
            </a:r>
            <a:endParaRPr lang="nl-NL" sz="1200" noProof="0">
              <a:latin typeface="Arial" panose="020B0604020202020204" pitchFamily="34" charset="0"/>
              <a:cs typeface="Arial" panose="020B0604020202020204" pitchFamily="34" charset="0"/>
            </a:endParaRPr>
          </a:p>
        </p:txBody>
      </p:sp>
      <p:sp>
        <p:nvSpPr>
          <p:cNvPr id="29" name="Text 27"/>
          <p:cNvSpPr txBox="1"/>
          <p:nvPr/>
        </p:nvSpPr>
        <p:spPr>
          <a:xfrm>
            <a:off x="6035040" y="4562856"/>
            <a:ext cx="2560320" cy="694944"/>
          </a:xfrm>
          <a:prstGeom prst="rect">
            <a:avLst/>
          </a:prstGeom>
          <a:noFill/>
          <a:ln/>
        </p:spPr>
        <p:txBody>
          <a:bodyPr wrap="square" lIns="0" tIns="0" rIns="0" bIns="0" rtlCol="0" anchor="ctr"/>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Doorloopt de hele route en oefent de handelingen.</a:t>
            </a:r>
            <a:endParaRPr lang="nl-NL" sz="1200" noProof="0">
              <a:latin typeface="Arial" panose="020B0604020202020204" pitchFamily="34" charset="0"/>
              <a:cs typeface="Arial" panose="020B0604020202020204" pitchFamily="34" charset="0"/>
            </a:endParaRPr>
          </a:p>
        </p:txBody>
      </p:sp>
      <p:sp>
        <p:nvSpPr>
          <p:cNvPr id="30" name="Text 28"/>
          <p:cNvSpPr txBox="1"/>
          <p:nvPr/>
        </p:nvSpPr>
        <p:spPr>
          <a:xfrm>
            <a:off x="8823960" y="4562856"/>
            <a:ext cx="2724912" cy="694944"/>
          </a:xfrm>
          <a:prstGeom prst="rect">
            <a:avLst/>
          </a:prstGeom>
          <a:noFill/>
          <a:ln/>
        </p:spPr>
        <p:txBody>
          <a:bodyPr wrap="square" lIns="0" tIns="0" rIns="0" bIns="0" rtlCol="0" anchor="ctr"/>
          <a:lstStyle/>
          <a:p>
            <a:pPr marL="0" indent="0">
              <a:buNone/>
            </a:pPr>
            <a:r>
              <a:rPr lang="nl-NL" sz="1200" b="1" noProof="0">
                <a:solidFill>
                  <a:srgbClr val="0C3B62"/>
                </a:solidFill>
                <a:latin typeface="Arial" panose="020B0604020202020204" pitchFamily="34" charset="0"/>
                <a:ea typeface="Alaska Contrast" pitchFamily="34" charset="-122"/>
                <a:cs typeface="Arial" panose="020B0604020202020204" pitchFamily="34" charset="0"/>
              </a:rPr>
              <a:t>iedere cursist de route één keer volledig heeft doorlopen.</a:t>
            </a:r>
            <a:endParaRPr lang="nl-NL" sz="1200" noProof="0">
              <a:latin typeface="Arial" panose="020B0604020202020204" pitchFamily="34" charset="0"/>
              <a:cs typeface="Arial" panose="020B0604020202020204" pitchFamily="34" charset="0"/>
            </a:endParaRPr>
          </a:p>
        </p:txBody>
      </p:sp>
      <p:sp>
        <p:nvSpPr>
          <p:cNvPr id="31" name="Shape 29"/>
          <p:cNvSpPr/>
          <p:nvPr/>
        </p:nvSpPr>
        <p:spPr>
          <a:xfrm>
            <a:off x="548640" y="5440680"/>
            <a:ext cx="11094415" cy="566928"/>
          </a:xfrm>
          <a:prstGeom prst="rect">
            <a:avLst/>
          </a:prstGeom>
          <a:solidFill>
            <a:srgbClr val="E4EDF5"/>
          </a:solidFill>
          <a:ln w="12700">
            <a:solidFill>
              <a:srgbClr val="E4EDF5"/>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32" name="Shape 30"/>
          <p:cNvSpPr/>
          <p:nvPr/>
        </p:nvSpPr>
        <p:spPr>
          <a:xfrm>
            <a:off x="822960" y="5660136"/>
            <a:ext cx="128016" cy="128016"/>
          </a:xfrm>
          <a:prstGeom prst="ellipse">
            <a:avLst/>
          </a:prstGeom>
          <a:solidFill>
            <a:srgbClr val="F59638"/>
          </a:solidFill>
          <a:ln w="12700">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33" name="Text 31"/>
          <p:cNvSpPr txBox="1"/>
          <p:nvPr/>
        </p:nvSpPr>
        <p:spPr>
          <a:xfrm>
            <a:off x="1097280" y="5440680"/>
            <a:ext cx="10271455"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Dia 12 t/m 16 toon je in de les. De notities hieronder zijn je regieboek.</a:t>
            </a:r>
            <a:endParaRPr lang="nl-NL" sz="1500" noProof="0">
              <a:latin typeface="Arial" panose="020B0604020202020204" pitchFamily="34" charset="0"/>
              <a:cs typeface="Arial" panose="020B0604020202020204" pitchFamily="34" charset="0"/>
            </a:endParaRPr>
          </a:p>
        </p:txBody>
      </p:sp>
      <p:pic>
        <p:nvPicPr>
          <p:cNvPr id="34"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35" name="Text 32"/>
          <p:cNvSpPr txBox="1"/>
          <p:nvPr/>
        </p:nvSpPr>
        <p:spPr>
          <a:xfrm>
            <a:off x="1508760" y="6309360"/>
            <a:ext cx="8961120" cy="256032"/>
          </a:xfrm>
          <a:prstGeom prst="rect">
            <a:avLst/>
          </a:prstGeom>
          <a:noFill/>
          <a:ln/>
        </p:spPr>
        <p:txBody>
          <a:bodyPr wrap="square" lIns="0" tIns="0" rIns="0" bIns="0" rtlCol="0" anchor="ctr"/>
          <a:lstStyle/>
          <a:p>
            <a:pPr marL="0" indent="0">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Bron: Theorieboek EHBO 29e druk, hoofdstuk 5 p. 51–61 · schetsontwerp e-</a:t>
            </a:r>
            <a:r>
              <a:rPr lang="nl-NL" sz="900" noProof="0" err="1">
                <a:solidFill>
                  <a:srgbClr val="6B7C8C"/>
                </a:solidFill>
                <a:latin typeface="Arial" panose="020B0604020202020204" pitchFamily="34" charset="0"/>
                <a:ea typeface="Alaska Contrast" pitchFamily="34" charset="-122"/>
                <a:cs typeface="Arial" panose="020B0604020202020204" pitchFamily="34" charset="0"/>
              </a:rPr>
              <a:t>learning</a:t>
            </a:r>
            <a:r>
              <a:rPr lang="nl-NL" sz="900" noProof="0">
                <a:solidFill>
                  <a:srgbClr val="6B7C8C"/>
                </a:solidFill>
                <a:latin typeface="Arial" panose="020B0604020202020204" pitchFamily="34" charset="0"/>
                <a:ea typeface="Alaska Contrast" pitchFamily="34" charset="-122"/>
                <a:cs typeface="Arial" panose="020B0604020202020204" pitchFamily="34" charset="0"/>
              </a:rPr>
              <a:t> 29e druk, leerroute hoofdstuk 5</a:t>
            </a:r>
            <a:endParaRPr lang="nl-NL" sz="900" noProof="0">
              <a:latin typeface="Arial" panose="020B0604020202020204" pitchFamily="34" charset="0"/>
              <a:cs typeface="Arial" panose="020B0604020202020204" pitchFamily="34" charset="0"/>
            </a:endParaRPr>
          </a:p>
        </p:txBody>
      </p:sp>
      <p:sp>
        <p:nvSpPr>
          <p:cNvPr id="36" name="Text 33"/>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latin typeface="Arial" panose="020B0604020202020204" pitchFamily="34" charset="0"/>
                <a:cs typeface="Arial" panose="020B0604020202020204" pitchFamily="34" charset="0"/>
              </a:rPr>
              <a:t>10</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F6B5A20-6963-C898-6CF5-84B310D954EC}"/>
              </a:ext>
            </a:extLst>
          </p:cNvPr>
          <p:cNvSpPr>
            <a:spLocks noGrp="1"/>
          </p:cNvSpPr>
          <p:nvPr>
            <p:ph type="body" sz="quarter" idx="10"/>
          </p:nvPr>
        </p:nvSpPr>
        <p:spPr/>
        <p:txBody>
          <a:bodyPr/>
          <a:lstStyle/>
          <a:p>
            <a:pPr marL="0" indent="0">
              <a:buNone/>
            </a:pPr>
            <a:r>
              <a:rPr lang="nl-NL" sz="5400" noProof="0"/>
              <a:t>Diploma Eerste Hulp</a:t>
            </a:r>
          </a:p>
        </p:txBody>
      </p:sp>
      <p:sp>
        <p:nvSpPr>
          <p:cNvPr id="3" name="Tijdelijke aanduiding voor tekst 2">
            <a:extLst>
              <a:ext uri="{FF2B5EF4-FFF2-40B4-BE49-F238E27FC236}">
                <a16:creationId xmlns:a16="http://schemas.microsoft.com/office/drawing/2014/main" id="{26B88929-87C5-775C-3EA9-7F3DC257D127}"/>
              </a:ext>
            </a:extLst>
          </p:cNvPr>
          <p:cNvSpPr>
            <a:spLocks noGrp="1"/>
          </p:cNvSpPr>
          <p:nvPr>
            <p:ph type="body" sz="quarter" idx="11"/>
          </p:nvPr>
        </p:nvSpPr>
        <p:spPr/>
        <p:txBody>
          <a:bodyPr/>
          <a:lstStyle/>
          <a:p>
            <a:pPr marL="0" indent="0">
              <a:buNone/>
            </a:pPr>
            <a:r>
              <a:rPr lang="nl-NL" sz="2400" noProof="0"/>
              <a:t>Naam opleider</a:t>
            </a:r>
          </a:p>
        </p:txBody>
      </p:sp>
      <p:sp>
        <p:nvSpPr>
          <p:cNvPr id="4" name="Tijdelijke aanduiding voor tekst 3">
            <a:extLst>
              <a:ext uri="{FF2B5EF4-FFF2-40B4-BE49-F238E27FC236}">
                <a16:creationId xmlns:a16="http://schemas.microsoft.com/office/drawing/2014/main" id="{344CDB8E-47E1-962B-F8DA-452BEA18EF30}"/>
              </a:ext>
            </a:extLst>
          </p:cNvPr>
          <p:cNvSpPr>
            <a:spLocks noGrp="1"/>
          </p:cNvSpPr>
          <p:nvPr>
            <p:ph type="body" sz="quarter" idx="12"/>
          </p:nvPr>
        </p:nvSpPr>
        <p:spPr/>
        <p:txBody>
          <a:bodyPr/>
          <a:lstStyle/>
          <a:p>
            <a:pPr marL="0" indent="0">
              <a:buNone/>
            </a:pPr>
            <a:r>
              <a:rPr lang="nl-NL" noProof="0"/>
              <a:t>Datum</a:t>
            </a:r>
          </a:p>
        </p:txBody>
      </p:sp>
    </p:spTree>
    <p:custDataLst>
      <p:tags r:id="rId1"/>
    </p:custDataLst>
    <p:extLst>
      <p:ext uri="{BB962C8B-B14F-4D97-AF65-F5344CB8AC3E}">
        <p14:creationId xmlns:p14="http://schemas.microsoft.com/office/powerpoint/2010/main" val="285196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LESSTAP 1 · START</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Stel je voor …</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9646920" y="365760"/>
            <a:ext cx="310896" cy="310896"/>
          </a:xfrm>
          <a:prstGeom prst="ellipse">
            <a:avLst/>
          </a:prstGeom>
          <a:solidFill>
            <a:srgbClr val="F59638"/>
          </a:solidFill>
          <a:ln w="15875">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9646920" y="365760"/>
            <a:ext cx="310896" cy="310896"/>
          </a:xfrm>
          <a:prstGeom prst="rect">
            <a:avLst/>
          </a:prstGeom>
          <a:noFill/>
          <a:ln/>
        </p:spPr>
        <p:txBody>
          <a:bodyPr wrap="square" lIns="0" tIns="0" rIns="0" bIns="0" rtlCol="0" anchor="ctr"/>
          <a:lstStyle/>
          <a:p>
            <a:pPr marL="0" indent="0" algn="ctr">
              <a:buNone/>
            </a:pPr>
            <a:r>
              <a:rPr lang="nl-NL" sz="1000" b="1" noProof="0">
                <a:solidFill>
                  <a:srgbClr val="FFFFFF"/>
                </a:solidFill>
                <a:latin typeface="Arial" panose="020B0604020202020204" pitchFamily="34" charset="0"/>
                <a:ea typeface="Alaska Contrast" pitchFamily="34" charset="-122"/>
                <a:cs typeface="Arial" panose="020B0604020202020204" pitchFamily="34" charset="0"/>
              </a:rPr>
              <a:t>1</a:t>
            </a:r>
            <a:endParaRPr lang="nl-NL" sz="1000" noProof="0">
              <a:latin typeface="Arial" panose="020B0604020202020204" pitchFamily="34" charset="0"/>
              <a:cs typeface="Arial" panose="020B0604020202020204" pitchFamily="34" charset="0"/>
            </a:endParaRPr>
          </a:p>
        </p:txBody>
      </p:sp>
      <p:sp>
        <p:nvSpPr>
          <p:cNvPr id="6" name="Shape 4"/>
          <p:cNvSpPr/>
          <p:nvPr/>
        </p:nvSpPr>
        <p:spPr>
          <a:xfrm>
            <a:off x="1005840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7" name="Text 5"/>
          <p:cNvSpPr txBox="1"/>
          <p:nvPr/>
        </p:nvSpPr>
        <p:spPr>
          <a:xfrm>
            <a:off x="1005840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2</a:t>
            </a:r>
            <a:endParaRPr lang="nl-NL" sz="1000" noProof="0">
              <a:latin typeface="Arial" panose="020B0604020202020204" pitchFamily="34" charset="0"/>
              <a:cs typeface="Arial" panose="020B0604020202020204" pitchFamily="34" charset="0"/>
            </a:endParaRPr>
          </a:p>
        </p:txBody>
      </p:sp>
      <p:sp>
        <p:nvSpPr>
          <p:cNvPr id="8" name="Shape 6"/>
          <p:cNvSpPr/>
          <p:nvPr/>
        </p:nvSpPr>
        <p:spPr>
          <a:xfrm>
            <a:off x="1046988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9" name="Text 7"/>
          <p:cNvSpPr txBox="1"/>
          <p:nvPr/>
        </p:nvSpPr>
        <p:spPr>
          <a:xfrm>
            <a:off x="1046988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3</a:t>
            </a:r>
            <a:endParaRPr lang="nl-NL" sz="1000" noProof="0">
              <a:latin typeface="Arial" panose="020B0604020202020204" pitchFamily="34" charset="0"/>
              <a:cs typeface="Arial" panose="020B0604020202020204" pitchFamily="34" charset="0"/>
            </a:endParaRPr>
          </a:p>
        </p:txBody>
      </p:sp>
      <p:sp>
        <p:nvSpPr>
          <p:cNvPr id="10" name="Shape 8"/>
          <p:cNvSpPr/>
          <p:nvPr/>
        </p:nvSpPr>
        <p:spPr>
          <a:xfrm>
            <a:off x="1088136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1" name="Text 9"/>
          <p:cNvSpPr txBox="1"/>
          <p:nvPr/>
        </p:nvSpPr>
        <p:spPr>
          <a:xfrm>
            <a:off x="1088136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4</a:t>
            </a:r>
            <a:endParaRPr lang="nl-NL" sz="1000" noProof="0">
              <a:latin typeface="Arial" panose="020B0604020202020204" pitchFamily="34" charset="0"/>
              <a:cs typeface="Arial" panose="020B0604020202020204" pitchFamily="34" charset="0"/>
            </a:endParaRPr>
          </a:p>
        </p:txBody>
      </p:sp>
      <p:sp>
        <p:nvSpPr>
          <p:cNvPr id="12" name="Shape 10"/>
          <p:cNvSpPr/>
          <p:nvPr/>
        </p:nvSpPr>
        <p:spPr>
          <a:xfrm>
            <a:off x="1129284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1129284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5</a:t>
            </a:r>
            <a:endParaRPr lang="nl-NL" sz="1000" noProof="0">
              <a:latin typeface="Arial" panose="020B0604020202020204" pitchFamily="34" charset="0"/>
              <a:cs typeface="Arial" panose="020B0604020202020204" pitchFamily="34" charset="0"/>
            </a:endParaRPr>
          </a:p>
        </p:txBody>
      </p:sp>
      <p:sp>
        <p:nvSpPr>
          <p:cNvPr id="14" name="Shape 12"/>
          <p:cNvSpPr/>
          <p:nvPr/>
        </p:nvSpPr>
        <p:spPr>
          <a:xfrm>
            <a:off x="548640" y="1554480"/>
            <a:ext cx="5760720" cy="420624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5" name="Text 13"/>
          <p:cNvSpPr txBox="1"/>
          <p:nvPr/>
        </p:nvSpPr>
        <p:spPr>
          <a:xfrm>
            <a:off x="960120" y="1874520"/>
            <a:ext cx="4937760" cy="2194560"/>
          </a:xfrm>
          <a:prstGeom prst="rect">
            <a:avLst/>
          </a:prstGeom>
          <a:noFill/>
          <a:ln/>
        </p:spPr>
        <p:txBody>
          <a:bodyPr wrap="square" lIns="0" tIns="0" rIns="0" bIns="0" rtlCol="0" anchor="t"/>
          <a:lstStyle/>
          <a:p>
            <a:pPr marL="0" indent="0">
              <a:buNone/>
            </a:pPr>
            <a:r>
              <a:rPr lang="nl-NL" sz="1900" noProof="0">
                <a:solidFill>
                  <a:srgbClr val="FFFFFF"/>
                </a:solidFill>
                <a:latin typeface="Arial" panose="020B0604020202020204" pitchFamily="34" charset="0"/>
                <a:ea typeface="Alaska Contrast" pitchFamily="34" charset="-122"/>
                <a:cs typeface="Arial" panose="020B0604020202020204" pitchFamily="34" charset="0"/>
              </a:rPr>
              <a:t>Je bent bij een sportvereniging wanneer een kind van twaalf ineens onrustig wordt. Het kind gaat zitten, ademt snel en hoorbaar en heeft moeite met praten. Het zit voorovergebogen en zegt:</a:t>
            </a:r>
            <a:endParaRPr lang="nl-NL" sz="1900" noProof="0">
              <a:latin typeface="Arial" panose="020B0604020202020204" pitchFamily="34" charset="0"/>
              <a:cs typeface="Arial" panose="020B0604020202020204" pitchFamily="34" charset="0"/>
            </a:endParaRPr>
          </a:p>
        </p:txBody>
      </p:sp>
      <p:sp>
        <p:nvSpPr>
          <p:cNvPr id="16" name="Text 14"/>
          <p:cNvSpPr txBox="1"/>
          <p:nvPr/>
        </p:nvSpPr>
        <p:spPr>
          <a:xfrm>
            <a:off x="960120" y="4160520"/>
            <a:ext cx="4937760" cy="640080"/>
          </a:xfrm>
          <a:prstGeom prst="rect">
            <a:avLst/>
          </a:prstGeom>
          <a:noFill/>
          <a:ln/>
        </p:spPr>
        <p:txBody>
          <a:bodyPr wrap="square" lIns="0" tIns="0" rIns="0" bIns="0" rtlCol="0" anchor="t"/>
          <a:lstStyle/>
          <a:p>
            <a:pPr marL="0" indent="0">
              <a:buNone/>
            </a:pPr>
            <a:r>
              <a:rPr lang="nl-NL" sz="2800" b="1" noProof="0">
                <a:solidFill>
                  <a:srgbClr val="F59638"/>
                </a:solidFill>
                <a:latin typeface="Arial" panose="020B0604020202020204" pitchFamily="34" charset="0"/>
                <a:ea typeface="Alaska Contrast" pitchFamily="34" charset="-122"/>
                <a:cs typeface="Arial" panose="020B0604020202020204" pitchFamily="34" charset="0"/>
              </a:rPr>
              <a:t>‘Ik krijg geen lucht.’</a:t>
            </a:r>
            <a:endParaRPr lang="nl-NL" sz="2800" noProof="0">
              <a:latin typeface="Arial" panose="020B0604020202020204" pitchFamily="34" charset="0"/>
              <a:cs typeface="Arial" panose="020B0604020202020204" pitchFamily="34" charset="0"/>
            </a:endParaRPr>
          </a:p>
        </p:txBody>
      </p:sp>
      <p:sp>
        <p:nvSpPr>
          <p:cNvPr id="17" name="Text 15"/>
          <p:cNvSpPr txBox="1"/>
          <p:nvPr/>
        </p:nvSpPr>
        <p:spPr>
          <a:xfrm>
            <a:off x="960120" y="5303520"/>
            <a:ext cx="4937760" cy="274320"/>
          </a:xfrm>
          <a:prstGeom prst="rect">
            <a:avLst/>
          </a:prstGeom>
          <a:noFill/>
          <a:ln/>
        </p:spPr>
        <p:txBody>
          <a:bodyPr wrap="square" lIns="0" tIns="0" rIns="0" bIns="0" rtlCol="0" anchor="ctr"/>
          <a:lstStyle/>
          <a:p>
            <a:pPr marL="0" indent="0">
              <a:buNone/>
            </a:pPr>
            <a:r>
              <a:rPr lang="nl-NL" sz="1000" noProof="0">
                <a:solidFill>
                  <a:srgbClr val="AFC2D4"/>
                </a:solidFill>
                <a:latin typeface="Arial" panose="020B0604020202020204" pitchFamily="34" charset="0"/>
                <a:ea typeface="Alaska Contrast" pitchFamily="34" charset="-122"/>
                <a:cs typeface="Arial" panose="020B0604020202020204" pitchFamily="34" charset="0"/>
              </a:rPr>
              <a:t>Theorieboek p. 51</a:t>
            </a:r>
            <a:endParaRPr lang="nl-NL" sz="1000" noProof="0">
              <a:latin typeface="Arial" panose="020B0604020202020204" pitchFamily="34" charset="0"/>
              <a:cs typeface="Arial" panose="020B0604020202020204" pitchFamily="34" charset="0"/>
            </a:endParaRPr>
          </a:p>
        </p:txBody>
      </p:sp>
      <p:sp>
        <p:nvSpPr>
          <p:cNvPr id="18" name="Text 16"/>
          <p:cNvSpPr txBox="1"/>
          <p:nvPr/>
        </p:nvSpPr>
        <p:spPr>
          <a:xfrm>
            <a:off x="6720840" y="1600200"/>
            <a:ext cx="492221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JE LEERDOELEN</a:t>
            </a:r>
            <a:endParaRPr lang="nl-NL" sz="1100" noProof="0">
              <a:latin typeface="Arial" panose="020B0604020202020204" pitchFamily="34" charset="0"/>
              <a:cs typeface="Arial" panose="020B0604020202020204" pitchFamily="34" charset="0"/>
            </a:endParaRPr>
          </a:p>
        </p:txBody>
      </p:sp>
      <p:sp>
        <p:nvSpPr>
          <p:cNvPr id="19" name="Text 17"/>
          <p:cNvSpPr txBox="1"/>
          <p:nvPr/>
        </p:nvSpPr>
        <p:spPr>
          <a:xfrm>
            <a:off x="6720840" y="1965960"/>
            <a:ext cx="4922215" cy="1737360"/>
          </a:xfrm>
          <a:prstGeom prst="rect">
            <a:avLst/>
          </a:prstGeom>
          <a:noFill/>
          <a:ln/>
        </p:spPr>
        <p:txBody>
          <a:bodyPr wrap="square" lIns="0" tIns="0" rIns="0" bIns="0" rtlCol="0" anchor="t"/>
          <a:lstStyle/>
          <a:p>
            <a:pPr marL="342900" indent="-342900">
              <a:spcAft>
                <a:spcPts val="800"/>
              </a:spcAft>
              <a:buSzPct val="100000"/>
              <a:buFont typeface="+mj-lt"/>
              <a:buAutoNum type="arabicPeriod"/>
            </a:pPr>
            <a:r>
              <a:rPr lang="nl-NL" sz="1600" noProof="0">
                <a:solidFill>
                  <a:srgbClr val="0C3B62"/>
                </a:solidFill>
                <a:latin typeface="Arial" panose="020B0604020202020204" pitchFamily="34" charset="0"/>
                <a:ea typeface="Alaska Contrast" pitchFamily="34" charset="-122"/>
                <a:cs typeface="Arial" panose="020B0604020202020204" pitchFamily="34" charset="0"/>
              </a:rPr>
              <a:t>De signalen herkennen van problemen met de ademhaling.</a:t>
            </a:r>
            <a:endParaRPr lang="nl-NL" sz="1600" noProof="0">
              <a:latin typeface="Arial" panose="020B0604020202020204" pitchFamily="34" charset="0"/>
              <a:cs typeface="Arial" panose="020B0604020202020204" pitchFamily="34" charset="0"/>
            </a:endParaRPr>
          </a:p>
          <a:p>
            <a:pPr marL="342900" indent="-342900">
              <a:spcAft>
                <a:spcPts val="800"/>
              </a:spcAft>
              <a:buSzPct val="100000"/>
              <a:buFont typeface="+mj-lt"/>
              <a:buAutoNum type="arabicPeriod"/>
            </a:pPr>
            <a:r>
              <a:rPr lang="nl-NL" sz="1600" noProof="0">
                <a:solidFill>
                  <a:srgbClr val="0C3B62"/>
                </a:solidFill>
                <a:latin typeface="Arial" panose="020B0604020202020204" pitchFamily="34" charset="0"/>
                <a:ea typeface="Alaska Contrast" pitchFamily="34" charset="-122"/>
                <a:cs typeface="Arial" panose="020B0604020202020204" pitchFamily="34" charset="0"/>
              </a:rPr>
              <a:t>Weten wat je kunt doen om de ademhaling te ondersteunen.</a:t>
            </a:r>
            <a:endParaRPr lang="nl-NL" sz="1600" noProof="0">
              <a:latin typeface="Arial" panose="020B0604020202020204" pitchFamily="34" charset="0"/>
              <a:cs typeface="Arial" panose="020B0604020202020204" pitchFamily="34" charset="0"/>
            </a:endParaRPr>
          </a:p>
          <a:p>
            <a:pPr marL="342900" indent="-342900">
              <a:spcAft>
                <a:spcPts val="800"/>
              </a:spcAft>
              <a:buSzPct val="100000"/>
              <a:buFont typeface="+mj-lt"/>
              <a:buAutoNum type="arabicPeriod"/>
            </a:pPr>
            <a:r>
              <a:rPr lang="nl-NL" sz="1600" noProof="0">
                <a:solidFill>
                  <a:srgbClr val="0C3B62"/>
                </a:solidFill>
                <a:latin typeface="Arial" panose="020B0604020202020204" pitchFamily="34" charset="0"/>
                <a:ea typeface="Alaska Contrast" pitchFamily="34" charset="-122"/>
                <a:cs typeface="Arial" panose="020B0604020202020204" pitchFamily="34" charset="0"/>
              </a:rPr>
              <a:t>Weten wanneer 112 of de huisarts nodig is.</a:t>
            </a:r>
            <a:endParaRPr lang="nl-NL" sz="1600" noProof="0">
              <a:latin typeface="Arial" panose="020B0604020202020204" pitchFamily="34" charset="0"/>
              <a:cs typeface="Arial" panose="020B0604020202020204" pitchFamily="34" charset="0"/>
            </a:endParaRPr>
          </a:p>
        </p:txBody>
      </p:sp>
      <p:sp>
        <p:nvSpPr>
          <p:cNvPr id="20" name="Shape 18"/>
          <p:cNvSpPr/>
          <p:nvPr/>
        </p:nvSpPr>
        <p:spPr>
          <a:xfrm>
            <a:off x="6720840" y="3931920"/>
            <a:ext cx="4922215" cy="1828800"/>
          </a:xfrm>
          <a:prstGeom prst="rect">
            <a:avLst/>
          </a:prstGeom>
          <a:solidFill>
            <a:srgbClr val="E4EDF5"/>
          </a:solidFill>
          <a:ln w="12700">
            <a:solidFill>
              <a:srgbClr val="E4EDF5"/>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1" name="Text 19"/>
          <p:cNvSpPr txBox="1"/>
          <p:nvPr/>
        </p:nvSpPr>
        <p:spPr>
          <a:xfrm>
            <a:off x="6995160" y="4114800"/>
            <a:ext cx="437357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EERSTE VRAAG</a:t>
            </a:r>
            <a:endParaRPr lang="nl-NL" sz="1100" noProof="0">
              <a:latin typeface="Arial" panose="020B0604020202020204" pitchFamily="34" charset="0"/>
              <a:cs typeface="Arial" panose="020B0604020202020204" pitchFamily="34" charset="0"/>
            </a:endParaRPr>
          </a:p>
        </p:txBody>
      </p:sp>
      <p:sp>
        <p:nvSpPr>
          <p:cNvPr id="22" name="Text 20"/>
          <p:cNvSpPr txBox="1"/>
          <p:nvPr/>
        </p:nvSpPr>
        <p:spPr>
          <a:xfrm>
            <a:off x="6995160" y="4480560"/>
            <a:ext cx="4373575" cy="1097280"/>
          </a:xfrm>
          <a:prstGeom prst="rect">
            <a:avLst/>
          </a:prstGeom>
          <a:noFill/>
          <a:ln/>
        </p:spPr>
        <p:txBody>
          <a:bodyPr wrap="square" lIns="0" tIns="0" rIns="0" bIns="0" rtlCol="0" anchor="t"/>
          <a:lstStyle/>
          <a:p>
            <a:pPr marL="0" indent="0">
              <a:buNone/>
            </a:pPr>
            <a:r>
              <a:rPr lang="nl-NL" sz="1900" b="1" noProof="0">
                <a:solidFill>
                  <a:srgbClr val="0C3B62"/>
                </a:solidFill>
                <a:latin typeface="Arial" panose="020B0604020202020204" pitchFamily="34" charset="0"/>
                <a:ea typeface="Alaska Contrast" pitchFamily="34" charset="-122"/>
                <a:cs typeface="Arial" panose="020B0604020202020204" pitchFamily="34" charset="0"/>
              </a:rPr>
              <a:t>Wat doe je als eerste, nog voordat je iets aan de ademhaling doet?</a:t>
            </a:r>
            <a:endParaRPr lang="nl-NL" sz="1900" noProof="0">
              <a:latin typeface="Arial" panose="020B0604020202020204" pitchFamily="34" charset="0"/>
              <a:cs typeface="Arial" panose="020B0604020202020204" pitchFamily="34" charset="0"/>
            </a:endParaRPr>
          </a:p>
        </p:txBody>
      </p:sp>
      <p:pic>
        <p:nvPicPr>
          <p:cNvPr id="23"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24" name="Text 21"/>
          <p:cNvSpPr txBox="1"/>
          <p:nvPr/>
        </p:nvSpPr>
        <p:spPr>
          <a:xfrm>
            <a:off x="1508760" y="6309360"/>
            <a:ext cx="8961120" cy="256032"/>
          </a:xfrm>
          <a:prstGeom prst="rect">
            <a:avLst/>
          </a:prstGeom>
          <a:noFill/>
          <a:ln/>
        </p:spPr>
        <p:txBody>
          <a:bodyPr wrap="square" lIns="0" tIns="0" rIns="0" bIns="0" rtlCol="0" anchor="ctr"/>
          <a:lstStyle/>
          <a:p>
            <a:pPr marL="0" indent="0">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5 Ademhaling · p. 51 · algemene principes p. 12–20</a:t>
            </a:r>
            <a:endParaRPr lang="nl-NL" sz="900" noProof="0">
              <a:latin typeface="Arial" panose="020B0604020202020204" pitchFamily="34" charset="0"/>
              <a:cs typeface="Arial" panose="020B0604020202020204" pitchFamily="34" charset="0"/>
            </a:endParaRPr>
          </a:p>
        </p:txBody>
      </p:sp>
      <p:sp>
        <p:nvSpPr>
          <p:cNvPr id="25" name="Text 22"/>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11</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LESSTAP 2 · HERKENNEN</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Wat zie, hoor en vraag je?</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964692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964692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1</a:t>
            </a:r>
            <a:endParaRPr lang="nl-NL" sz="1000" noProof="0">
              <a:latin typeface="Arial" panose="020B0604020202020204" pitchFamily="34" charset="0"/>
              <a:cs typeface="Arial" panose="020B0604020202020204" pitchFamily="34" charset="0"/>
            </a:endParaRPr>
          </a:p>
        </p:txBody>
      </p:sp>
      <p:sp>
        <p:nvSpPr>
          <p:cNvPr id="6" name="Shape 4"/>
          <p:cNvSpPr/>
          <p:nvPr/>
        </p:nvSpPr>
        <p:spPr>
          <a:xfrm>
            <a:off x="10058400" y="365760"/>
            <a:ext cx="310896" cy="310896"/>
          </a:xfrm>
          <a:prstGeom prst="ellipse">
            <a:avLst/>
          </a:prstGeom>
          <a:solidFill>
            <a:srgbClr val="F59638"/>
          </a:solidFill>
          <a:ln w="15875">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7" name="Text 5"/>
          <p:cNvSpPr txBox="1"/>
          <p:nvPr/>
        </p:nvSpPr>
        <p:spPr>
          <a:xfrm>
            <a:off x="10058400" y="365760"/>
            <a:ext cx="310896" cy="310896"/>
          </a:xfrm>
          <a:prstGeom prst="rect">
            <a:avLst/>
          </a:prstGeom>
          <a:noFill/>
          <a:ln/>
        </p:spPr>
        <p:txBody>
          <a:bodyPr wrap="square" lIns="0" tIns="0" rIns="0" bIns="0" rtlCol="0" anchor="ctr"/>
          <a:lstStyle/>
          <a:p>
            <a:pPr marL="0" indent="0" algn="ctr">
              <a:buNone/>
            </a:pPr>
            <a:r>
              <a:rPr lang="nl-NL" sz="1000" b="1" noProof="0">
                <a:solidFill>
                  <a:srgbClr val="FFFFFF"/>
                </a:solidFill>
                <a:latin typeface="Arial" panose="020B0604020202020204" pitchFamily="34" charset="0"/>
                <a:ea typeface="Alaska Contrast" pitchFamily="34" charset="-122"/>
                <a:cs typeface="Arial" panose="020B0604020202020204" pitchFamily="34" charset="0"/>
              </a:rPr>
              <a:t>2</a:t>
            </a:r>
            <a:endParaRPr lang="nl-NL" sz="1000" noProof="0">
              <a:latin typeface="Arial" panose="020B0604020202020204" pitchFamily="34" charset="0"/>
              <a:cs typeface="Arial" panose="020B0604020202020204" pitchFamily="34" charset="0"/>
            </a:endParaRPr>
          </a:p>
        </p:txBody>
      </p:sp>
      <p:sp>
        <p:nvSpPr>
          <p:cNvPr id="8" name="Shape 6"/>
          <p:cNvSpPr/>
          <p:nvPr/>
        </p:nvSpPr>
        <p:spPr>
          <a:xfrm>
            <a:off x="1046988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9" name="Text 7"/>
          <p:cNvSpPr txBox="1"/>
          <p:nvPr/>
        </p:nvSpPr>
        <p:spPr>
          <a:xfrm>
            <a:off x="1046988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3</a:t>
            </a:r>
            <a:endParaRPr lang="nl-NL" sz="1000" noProof="0">
              <a:latin typeface="Arial" panose="020B0604020202020204" pitchFamily="34" charset="0"/>
              <a:cs typeface="Arial" panose="020B0604020202020204" pitchFamily="34" charset="0"/>
            </a:endParaRPr>
          </a:p>
        </p:txBody>
      </p:sp>
      <p:sp>
        <p:nvSpPr>
          <p:cNvPr id="10" name="Shape 8"/>
          <p:cNvSpPr/>
          <p:nvPr/>
        </p:nvSpPr>
        <p:spPr>
          <a:xfrm>
            <a:off x="1088136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1" name="Text 9"/>
          <p:cNvSpPr txBox="1"/>
          <p:nvPr/>
        </p:nvSpPr>
        <p:spPr>
          <a:xfrm>
            <a:off x="1088136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4</a:t>
            </a:r>
            <a:endParaRPr lang="nl-NL" sz="1000" noProof="0">
              <a:latin typeface="Arial" panose="020B0604020202020204" pitchFamily="34" charset="0"/>
              <a:cs typeface="Arial" panose="020B0604020202020204" pitchFamily="34" charset="0"/>
            </a:endParaRPr>
          </a:p>
        </p:txBody>
      </p:sp>
      <p:sp>
        <p:nvSpPr>
          <p:cNvPr id="12" name="Shape 10"/>
          <p:cNvSpPr/>
          <p:nvPr/>
        </p:nvSpPr>
        <p:spPr>
          <a:xfrm>
            <a:off x="1129284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1129284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5</a:t>
            </a:r>
            <a:endParaRPr lang="nl-NL" sz="1000" noProof="0">
              <a:latin typeface="Arial" panose="020B0604020202020204" pitchFamily="34" charset="0"/>
              <a:cs typeface="Arial" panose="020B0604020202020204" pitchFamily="34" charset="0"/>
            </a:endParaRPr>
          </a:p>
        </p:txBody>
      </p:sp>
      <p:sp>
        <p:nvSpPr>
          <p:cNvPr id="14" name="Shape 12"/>
          <p:cNvSpPr/>
          <p:nvPr/>
        </p:nvSpPr>
        <p:spPr>
          <a:xfrm>
            <a:off x="548640" y="1554480"/>
            <a:ext cx="3520440" cy="342900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5" name="Text 13"/>
          <p:cNvSpPr txBox="1"/>
          <p:nvPr/>
        </p:nvSpPr>
        <p:spPr>
          <a:xfrm>
            <a:off x="822960" y="1737360"/>
            <a:ext cx="2971800" cy="457200"/>
          </a:xfrm>
          <a:prstGeom prst="rect">
            <a:avLst/>
          </a:prstGeom>
          <a:noFill/>
          <a:ln/>
        </p:spPr>
        <p:txBody>
          <a:bodyPr wrap="square" lIns="0" tIns="0" rIns="0" bIns="0" rtlCol="0" anchor="ctr"/>
          <a:lstStyle/>
          <a:p>
            <a:pPr marL="0" indent="0">
              <a:buNone/>
            </a:pPr>
            <a:r>
              <a:rPr lang="nl-NL" sz="2200" b="1" noProof="0">
                <a:solidFill>
                  <a:srgbClr val="0C3B62"/>
                </a:solidFill>
                <a:latin typeface="Arial" panose="020B0604020202020204" pitchFamily="34" charset="0"/>
                <a:ea typeface="Alaska Contrast" pitchFamily="34" charset="-122"/>
                <a:cs typeface="Arial" panose="020B0604020202020204" pitchFamily="34" charset="0"/>
              </a:rPr>
              <a:t>Kijken</a:t>
            </a:r>
            <a:endParaRPr lang="nl-NL" sz="2200" noProof="0">
              <a:latin typeface="Arial" panose="020B0604020202020204" pitchFamily="34" charset="0"/>
              <a:cs typeface="Arial" panose="020B0604020202020204" pitchFamily="34" charset="0"/>
            </a:endParaRPr>
          </a:p>
        </p:txBody>
      </p:sp>
      <p:sp>
        <p:nvSpPr>
          <p:cNvPr id="16" name="Text 14"/>
          <p:cNvSpPr txBox="1"/>
          <p:nvPr/>
        </p:nvSpPr>
        <p:spPr>
          <a:xfrm>
            <a:off x="822960" y="2331720"/>
            <a:ext cx="3017520" cy="2514600"/>
          </a:xfrm>
          <a:prstGeom prst="rect">
            <a:avLst/>
          </a:prstGeom>
          <a:noFill/>
          <a:ln/>
        </p:spPr>
        <p:txBody>
          <a:bodyPr wrap="square" lIns="0" tIns="0" rIns="0" bIns="0" rtlCol="0" anchor="t"/>
          <a:lstStyle/>
          <a:p>
            <a:pPr marL="342900" indent="-342900">
              <a:spcAft>
                <a:spcPts val="600"/>
              </a:spcAft>
              <a:buSzPct val="100000"/>
              <a:buChar char="•"/>
            </a:pPr>
            <a:r>
              <a:rPr lang="nl-NL" sz="1400" noProof="0">
                <a:solidFill>
                  <a:srgbClr val="3B5C77"/>
                </a:solidFill>
                <a:latin typeface="Arial" panose="020B0604020202020204" pitchFamily="34" charset="0"/>
                <a:ea typeface="Alaska Contrast" pitchFamily="34" charset="-122"/>
                <a:cs typeface="Arial" panose="020B0604020202020204" pitchFamily="34" charset="0"/>
              </a:rPr>
              <a:t>Beweegt de borstkas goed mee?</a:t>
            </a:r>
            <a:endParaRPr lang="nl-NL" sz="1400" noProof="0">
              <a:latin typeface="Arial" panose="020B0604020202020204" pitchFamily="34" charset="0"/>
              <a:cs typeface="Arial" panose="020B0604020202020204" pitchFamily="34" charset="0"/>
            </a:endParaRPr>
          </a:p>
          <a:p>
            <a:pPr marL="342900" indent="-342900">
              <a:spcAft>
                <a:spcPts val="600"/>
              </a:spcAft>
              <a:buSzPct val="100000"/>
              <a:buChar char="•"/>
            </a:pPr>
            <a:r>
              <a:rPr lang="nl-NL" sz="1400" noProof="0">
                <a:solidFill>
                  <a:srgbClr val="3B5C77"/>
                </a:solidFill>
                <a:latin typeface="Arial" panose="020B0604020202020204" pitchFamily="34" charset="0"/>
                <a:ea typeface="Alaska Contrast" pitchFamily="34" charset="-122"/>
                <a:cs typeface="Arial" panose="020B0604020202020204" pitchFamily="34" charset="0"/>
              </a:rPr>
              <a:t>Is de ademhaling snel of juist langzaam?</a:t>
            </a:r>
            <a:endParaRPr lang="nl-NL" sz="1400" noProof="0">
              <a:latin typeface="Arial" panose="020B0604020202020204" pitchFamily="34" charset="0"/>
              <a:cs typeface="Arial" panose="020B0604020202020204" pitchFamily="34" charset="0"/>
            </a:endParaRPr>
          </a:p>
          <a:p>
            <a:pPr marL="342900" indent="-342900">
              <a:spcAft>
                <a:spcPts val="600"/>
              </a:spcAft>
              <a:buSzPct val="100000"/>
              <a:buChar char="•"/>
            </a:pPr>
            <a:r>
              <a:rPr lang="nl-NL" sz="1400" noProof="0">
                <a:solidFill>
                  <a:srgbClr val="3B5C77"/>
                </a:solidFill>
                <a:latin typeface="Arial" panose="020B0604020202020204" pitchFamily="34" charset="0"/>
                <a:ea typeface="Alaska Contrast" pitchFamily="34" charset="-122"/>
                <a:cs typeface="Arial" panose="020B0604020202020204" pitchFamily="34" charset="0"/>
              </a:rPr>
              <a:t>Is de ademhaling heel diep of juist heel oppervlakkig?</a:t>
            </a:r>
            <a:endParaRPr lang="nl-NL" sz="1400" noProof="0">
              <a:latin typeface="Arial" panose="020B0604020202020204" pitchFamily="34" charset="0"/>
              <a:cs typeface="Arial" panose="020B0604020202020204" pitchFamily="34" charset="0"/>
            </a:endParaRPr>
          </a:p>
          <a:p>
            <a:pPr marL="342900" indent="-342900">
              <a:spcAft>
                <a:spcPts val="600"/>
              </a:spcAft>
              <a:buSzPct val="100000"/>
              <a:buChar char="•"/>
            </a:pPr>
            <a:r>
              <a:rPr lang="nl-NL" sz="1400" noProof="0">
                <a:solidFill>
                  <a:srgbClr val="3B5C77"/>
                </a:solidFill>
                <a:latin typeface="Arial" panose="020B0604020202020204" pitchFamily="34" charset="0"/>
                <a:ea typeface="Alaska Contrast" pitchFamily="34" charset="-122"/>
                <a:cs typeface="Arial" panose="020B0604020202020204" pitchFamily="34" charset="0"/>
              </a:rPr>
              <a:t>Is de persoon onrustig of angstig?</a:t>
            </a:r>
            <a:endParaRPr lang="nl-NL" sz="1400" noProof="0">
              <a:latin typeface="Arial" panose="020B0604020202020204" pitchFamily="34" charset="0"/>
              <a:cs typeface="Arial" panose="020B0604020202020204" pitchFamily="34" charset="0"/>
            </a:endParaRPr>
          </a:p>
          <a:p>
            <a:pPr marL="342900" indent="-342900">
              <a:spcAft>
                <a:spcPts val="600"/>
              </a:spcAft>
              <a:buSzPct val="100000"/>
              <a:buChar char="•"/>
            </a:pPr>
            <a:r>
              <a:rPr lang="nl-NL" sz="1400" noProof="0">
                <a:solidFill>
                  <a:srgbClr val="3B5C77"/>
                </a:solidFill>
                <a:latin typeface="Arial" panose="020B0604020202020204" pitchFamily="34" charset="0"/>
                <a:ea typeface="Alaska Contrast" pitchFamily="34" charset="-122"/>
                <a:cs typeface="Arial" panose="020B0604020202020204" pitchFamily="34" charset="0"/>
              </a:rPr>
              <a:t>Kwijlt de persoon en heeft die koorts?</a:t>
            </a:r>
            <a:endParaRPr lang="nl-NL" sz="1400" noProof="0">
              <a:latin typeface="Arial" panose="020B0604020202020204" pitchFamily="34" charset="0"/>
              <a:cs typeface="Arial" panose="020B0604020202020204" pitchFamily="34" charset="0"/>
            </a:endParaRPr>
          </a:p>
        </p:txBody>
      </p:sp>
      <p:sp>
        <p:nvSpPr>
          <p:cNvPr id="17" name="Shape 15"/>
          <p:cNvSpPr/>
          <p:nvPr/>
        </p:nvSpPr>
        <p:spPr>
          <a:xfrm>
            <a:off x="4325112" y="1554480"/>
            <a:ext cx="3520440" cy="342900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8" name="Text 16"/>
          <p:cNvSpPr txBox="1"/>
          <p:nvPr/>
        </p:nvSpPr>
        <p:spPr>
          <a:xfrm>
            <a:off x="4599432" y="1737360"/>
            <a:ext cx="2971800" cy="457200"/>
          </a:xfrm>
          <a:prstGeom prst="rect">
            <a:avLst/>
          </a:prstGeom>
          <a:noFill/>
          <a:ln/>
        </p:spPr>
        <p:txBody>
          <a:bodyPr wrap="square" lIns="0" tIns="0" rIns="0" bIns="0" rtlCol="0" anchor="ctr"/>
          <a:lstStyle/>
          <a:p>
            <a:pPr marL="0" indent="0">
              <a:buNone/>
            </a:pPr>
            <a:r>
              <a:rPr lang="nl-NL" sz="2200" b="1" noProof="0">
                <a:solidFill>
                  <a:srgbClr val="0C3B62"/>
                </a:solidFill>
                <a:latin typeface="Arial" panose="020B0604020202020204" pitchFamily="34" charset="0"/>
                <a:ea typeface="Alaska Contrast" pitchFamily="34" charset="-122"/>
                <a:cs typeface="Arial" panose="020B0604020202020204" pitchFamily="34" charset="0"/>
              </a:rPr>
              <a:t>Luisteren</a:t>
            </a:r>
            <a:endParaRPr lang="nl-NL" sz="2200" noProof="0">
              <a:latin typeface="Arial" panose="020B0604020202020204" pitchFamily="34" charset="0"/>
              <a:cs typeface="Arial" panose="020B0604020202020204" pitchFamily="34" charset="0"/>
            </a:endParaRPr>
          </a:p>
        </p:txBody>
      </p:sp>
      <p:sp>
        <p:nvSpPr>
          <p:cNvPr id="19" name="Text 17"/>
          <p:cNvSpPr txBox="1"/>
          <p:nvPr/>
        </p:nvSpPr>
        <p:spPr>
          <a:xfrm>
            <a:off x="4599432" y="2331720"/>
            <a:ext cx="3017520" cy="2514600"/>
          </a:xfrm>
          <a:prstGeom prst="rect">
            <a:avLst/>
          </a:prstGeom>
          <a:noFill/>
          <a:ln/>
        </p:spPr>
        <p:txBody>
          <a:bodyPr wrap="square" lIns="0" tIns="0" rIns="0" bIns="0" rtlCol="0" anchor="t"/>
          <a:lstStyle/>
          <a:p>
            <a:pPr marL="342900" indent="-342900">
              <a:spcAft>
                <a:spcPts val="600"/>
              </a:spcAft>
              <a:buSzPct val="100000"/>
              <a:buChar char="•"/>
            </a:pPr>
            <a:r>
              <a:rPr lang="nl-NL" sz="1400" noProof="0">
                <a:solidFill>
                  <a:srgbClr val="3B5C77"/>
                </a:solidFill>
                <a:latin typeface="Arial" panose="020B0604020202020204" pitchFamily="34" charset="0"/>
                <a:ea typeface="Alaska Contrast" pitchFamily="34" charset="-122"/>
                <a:cs typeface="Arial" panose="020B0604020202020204" pitchFamily="34" charset="0"/>
              </a:rPr>
              <a:t>Hoor je piepen, heesheid, hijgen, snurken of rochelen?</a:t>
            </a:r>
            <a:endParaRPr lang="nl-NL" sz="1400" noProof="0">
              <a:latin typeface="Arial" panose="020B0604020202020204" pitchFamily="34" charset="0"/>
              <a:cs typeface="Arial" panose="020B0604020202020204" pitchFamily="34" charset="0"/>
            </a:endParaRPr>
          </a:p>
        </p:txBody>
      </p:sp>
      <p:sp>
        <p:nvSpPr>
          <p:cNvPr id="20" name="Shape 18"/>
          <p:cNvSpPr/>
          <p:nvPr/>
        </p:nvSpPr>
        <p:spPr>
          <a:xfrm>
            <a:off x="8101584" y="1554480"/>
            <a:ext cx="3520440" cy="342900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1" name="Text 19"/>
          <p:cNvSpPr txBox="1"/>
          <p:nvPr/>
        </p:nvSpPr>
        <p:spPr>
          <a:xfrm>
            <a:off x="8375904" y="1737360"/>
            <a:ext cx="2971800" cy="457200"/>
          </a:xfrm>
          <a:prstGeom prst="rect">
            <a:avLst/>
          </a:prstGeom>
          <a:noFill/>
          <a:ln/>
        </p:spPr>
        <p:txBody>
          <a:bodyPr wrap="square" lIns="0" tIns="0" rIns="0" bIns="0" rtlCol="0" anchor="ctr"/>
          <a:lstStyle/>
          <a:p>
            <a:pPr marL="0" indent="0">
              <a:buNone/>
            </a:pPr>
            <a:r>
              <a:rPr lang="nl-NL" sz="2200" b="1" noProof="0">
                <a:solidFill>
                  <a:srgbClr val="0C3B62"/>
                </a:solidFill>
                <a:latin typeface="Arial" panose="020B0604020202020204" pitchFamily="34" charset="0"/>
                <a:ea typeface="Alaska Contrast" pitchFamily="34" charset="-122"/>
                <a:cs typeface="Arial" panose="020B0604020202020204" pitchFamily="34" charset="0"/>
              </a:rPr>
              <a:t>Vragen</a:t>
            </a:r>
            <a:endParaRPr lang="nl-NL" sz="2200" noProof="0">
              <a:latin typeface="Arial" panose="020B0604020202020204" pitchFamily="34" charset="0"/>
              <a:cs typeface="Arial" panose="020B0604020202020204" pitchFamily="34" charset="0"/>
            </a:endParaRPr>
          </a:p>
        </p:txBody>
      </p:sp>
      <p:sp>
        <p:nvSpPr>
          <p:cNvPr id="22" name="Text 20"/>
          <p:cNvSpPr txBox="1"/>
          <p:nvPr/>
        </p:nvSpPr>
        <p:spPr>
          <a:xfrm>
            <a:off x="8375904" y="2331720"/>
            <a:ext cx="3017520" cy="2514600"/>
          </a:xfrm>
          <a:prstGeom prst="rect">
            <a:avLst/>
          </a:prstGeom>
          <a:noFill/>
          <a:ln/>
        </p:spPr>
        <p:txBody>
          <a:bodyPr wrap="square" lIns="0" tIns="0" rIns="0" bIns="0" rtlCol="0" anchor="t"/>
          <a:lstStyle/>
          <a:p>
            <a:pPr marL="342900" indent="-342900">
              <a:spcAft>
                <a:spcPts val="600"/>
              </a:spcAft>
              <a:buSzPct val="100000"/>
              <a:buChar char="•"/>
            </a:pPr>
            <a:r>
              <a:rPr lang="nl-NL" sz="1400" noProof="0">
                <a:solidFill>
                  <a:srgbClr val="3B5C77"/>
                </a:solidFill>
                <a:latin typeface="Arial" panose="020B0604020202020204" pitchFamily="34" charset="0"/>
                <a:ea typeface="Alaska Contrast" pitchFamily="34" charset="-122"/>
                <a:cs typeface="Arial" panose="020B0604020202020204" pitchFamily="34" charset="0"/>
              </a:rPr>
              <a:t>Doet het pijn om te ademen?</a:t>
            </a:r>
            <a:endParaRPr lang="nl-NL" sz="1400" noProof="0">
              <a:latin typeface="Arial" panose="020B0604020202020204" pitchFamily="34" charset="0"/>
              <a:cs typeface="Arial" panose="020B0604020202020204" pitchFamily="34" charset="0"/>
            </a:endParaRPr>
          </a:p>
          <a:p>
            <a:pPr marL="342900" indent="-342900">
              <a:spcAft>
                <a:spcPts val="600"/>
              </a:spcAft>
              <a:buSzPct val="100000"/>
              <a:buChar char="•"/>
            </a:pPr>
            <a:r>
              <a:rPr lang="nl-NL" sz="1400" noProof="0">
                <a:solidFill>
                  <a:srgbClr val="3B5C77"/>
                </a:solidFill>
                <a:latin typeface="Arial" panose="020B0604020202020204" pitchFamily="34" charset="0"/>
                <a:ea typeface="Alaska Contrast" pitchFamily="34" charset="-122"/>
                <a:cs typeface="Arial" panose="020B0604020202020204" pitchFamily="34" charset="0"/>
              </a:rPr>
              <a:t>Heb je COPD of astma?</a:t>
            </a:r>
            <a:endParaRPr lang="nl-NL" sz="1400" noProof="0">
              <a:latin typeface="Arial" panose="020B0604020202020204" pitchFamily="34" charset="0"/>
              <a:cs typeface="Arial" panose="020B0604020202020204" pitchFamily="34" charset="0"/>
            </a:endParaRPr>
          </a:p>
          <a:p>
            <a:pPr marL="342900" indent="-342900">
              <a:spcAft>
                <a:spcPts val="600"/>
              </a:spcAft>
              <a:buSzPct val="100000"/>
              <a:buChar char="•"/>
            </a:pPr>
            <a:r>
              <a:rPr lang="nl-NL" sz="1400" noProof="0">
                <a:solidFill>
                  <a:srgbClr val="3B5C77"/>
                </a:solidFill>
                <a:latin typeface="Arial" panose="020B0604020202020204" pitchFamily="34" charset="0"/>
                <a:ea typeface="Alaska Contrast" pitchFamily="34" charset="-122"/>
                <a:cs typeface="Arial" panose="020B0604020202020204" pitchFamily="34" charset="0"/>
              </a:rPr>
              <a:t>Zo ja, waar zijn je medicijnen?</a:t>
            </a:r>
            <a:endParaRPr lang="nl-NL" sz="1400" noProof="0">
              <a:latin typeface="Arial" panose="020B0604020202020204" pitchFamily="34" charset="0"/>
              <a:cs typeface="Arial" panose="020B0604020202020204" pitchFamily="34" charset="0"/>
            </a:endParaRPr>
          </a:p>
        </p:txBody>
      </p:sp>
      <p:sp>
        <p:nvSpPr>
          <p:cNvPr id="23" name="Shape 21"/>
          <p:cNvSpPr/>
          <p:nvPr/>
        </p:nvSpPr>
        <p:spPr>
          <a:xfrm>
            <a:off x="548640" y="5212080"/>
            <a:ext cx="11094415" cy="566928"/>
          </a:xfrm>
          <a:prstGeom prst="rect">
            <a:avLst/>
          </a:prstGeom>
          <a:solidFill>
            <a:srgbClr val="E4EDF5"/>
          </a:solidFill>
          <a:ln w="12700">
            <a:solidFill>
              <a:srgbClr val="E4EDF5"/>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4" name="Shape 22"/>
          <p:cNvSpPr/>
          <p:nvPr/>
        </p:nvSpPr>
        <p:spPr>
          <a:xfrm>
            <a:off x="822960" y="5431536"/>
            <a:ext cx="128016" cy="128016"/>
          </a:xfrm>
          <a:prstGeom prst="ellipse">
            <a:avLst/>
          </a:prstGeom>
          <a:solidFill>
            <a:srgbClr val="F59638"/>
          </a:solidFill>
          <a:ln w="12700">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5" name="Text 23"/>
          <p:cNvSpPr txBox="1"/>
          <p:nvPr/>
        </p:nvSpPr>
        <p:spPr>
          <a:xfrm>
            <a:off x="1097280" y="5212080"/>
            <a:ext cx="10271455" cy="566928"/>
          </a:xfrm>
          <a:prstGeom prst="rect">
            <a:avLst/>
          </a:prstGeom>
          <a:noFill/>
          <a:ln/>
        </p:spPr>
        <p:txBody>
          <a:bodyPr wrap="square" lIns="0" tIns="0" rIns="0" bIns="0" rtlCol="0" anchor="ctr"/>
          <a:lstStyle/>
          <a:p>
            <a:pPr marL="0" indent="0">
              <a:buNone/>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Verzamel eerst signalen. Kies pas daarna.</a:t>
            </a:r>
            <a:endParaRPr lang="nl-NL" sz="1500" noProof="0">
              <a:latin typeface="Arial" panose="020B0604020202020204" pitchFamily="34" charset="0"/>
              <a:cs typeface="Arial" panose="020B0604020202020204" pitchFamily="34" charset="0"/>
            </a:endParaRPr>
          </a:p>
        </p:txBody>
      </p:sp>
      <p:pic>
        <p:nvPicPr>
          <p:cNvPr id="26"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27" name="Text 24"/>
          <p:cNvSpPr txBox="1"/>
          <p:nvPr/>
        </p:nvSpPr>
        <p:spPr>
          <a:xfrm>
            <a:off x="1508760" y="6309360"/>
            <a:ext cx="8961120" cy="256032"/>
          </a:xfrm>
          <a:prstGeom prst="rect">
            <a:avLst/>
          </a:prstGeom>
          <a:noFill/>
          <a:ln/>
        </p:spPr>
        <p:txBody>
          <a:bodyPr wrap="square" lIns="0" tIns="0" rIns="0" bIns="0" rtlCol="0" anchor="ctr"/>
          <a:lstStyle/>
          <a:p>
            <a:pPr marL="0" indent="0">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5 Ademhaling · Hoe herken je …? en Waar let je op? p. 52</a:t>
            </a:r>
            <a:endParaRPr lang="nl-NL" sz="900" noProof="0">
              <a:latin typeface="Arial" panose="020B0604020202020204" pitchFamily="34" charset="0"/>
              <a:cs typeface="Arial" panose="020B0604020202020204" pitchFamily="34" charset="0"/>
            </a:endParaRPr>
          </a:p>
        </p:txBody>
      </p:sp>
      <p:sp>
        <p:nvSpPr>
          <p:cNvPr id="28" name="Text 25"/>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12</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LESSTAP 3 · KIEZEN EN HANDELEN</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Hoe ernstig is het? Wie bel je? Wat doe je zelf?</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964692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964692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1</a:t>
            </a:r>
            <a:endParaRPr lang="nl-NL" sz="1000" noProof="0">
              <a:latin typeface="Arial" panose="020B0604020202020204" pitchFamily="34" charset="0"/>
              <a:cs typeface="Arial" panose="020B0604020202020204" pitchFamily="34" charset="0"/>
            </a:endParaRPr>
          </a:p>
        </p:txBody>
      </p:sp>
      <p:sp>
        <p:nvSpPr>
          <p:cNvPr id="6" name="Shape 4"/>
          <p:cNvSpPr/>
          <p:nvPr/>
        </p:nvSpPr>
        <p:spPr>
          <a:xfrm>
            <a:off x="1005840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7" name="Text 5"/>
          <p:cNvSpPr txBox="1"/>
          <p:nvPr/>
        </p:nvSpPr>
        <p:spPr>
          <a:xfrm>
            <a:off x="1005840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2</a:t>
            </a:r>
            <a:endParaRPr lang="nl-NL" sz="1000" noProof="0">
              <a:latin typeface="Arial" panose="020B0604020202020204" pitchFamily="34" charset="0"/>
              <a:cs typeface="Arial" panose="020B0604020202020204" pitchFamily="34" charset="0"/>
            </a:endParaRPr>
          </a:p>
        </p:txBody>
      </p:sp>
      <p:sp>
        <p:nvSpPr>
          <p:cNvPr id="8" name="Shape 6"/>
          <p:cNvSpPr/>
          <p:nvPr/>
        </p:nvSpPr>
        <p:spPr>
          <a:xfrm>
            <a:off x="10469880" y="365760"/>
            <a:ext cx="310896" cy="310896"/>
          </a:xfrm>
          <a:prstGeom prst="ellipse">
            <a:avLst/>
          </a:prstGeom>
          <a:solidFill>
            <a:srgbClr val="F59638"/>
          </a:solidFill>
          <a:ln w="15875">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9" name="Text 7"/>
          <p:cNvSpPr txBox="1"/>
          <p:nvPr/>
        </p:nvSpPr>
        <p:spPr>
          <a:xfrm>
            <a:off x="10469880" y="365760"/>
            <a:ext cx="310896" cy="310896"/>
          </a:xfrm>
          <a:prstGeom prst="rect">
            <a:avLst/>
          </a:prstGeom>
          <a:noFill/>
          <a:ln/>
        </p:spPr>
        <p:txBody>
          <a:bodyPr wrap="square" lIns="0" tIns="0" rIns="0" bIns="0" rtlCol="0" anchor="ctr"/>
          <a:lstStyle/>
          <a:p>
            <a:pPr marL="0" indent="0" algn="ctr">
              <a:buNone/>
            </a:pPr>
            <a:r>
              <a:rPr lang="nl-NL" sz="1000" b="1" noProof="0">
                <a:solidFill>
                  <a:srgbClr val="FFFFFF"/>
                </a:solidFill>
                <a:latin typeface="Arial" panose="020B0604020202020204" pitchFamily="34" charset="0"/>
                <a:ea typeface="Alaska Contrast" pitchFamily="34" charset="-122"/>
                <a:cs typeface="Arial" panose="020B0604020202020204" pitchFamily="34" charset="0"/>
              </a:rPr>
              <a:t>3</a:t>
            </a:r>
            <a:endParaRPr lang="nl-NL" sz="1000" noProof="0">
              <a:latin typeface="Arial" panose="020B0604020202020204" pitchFamily="34" charset="0"/>
              <a:cs typeface="Arial" panose="020B0604020202020204" pitchFamily="34" charset="0"/>
            </a:endParaRPr>
          </a:p>
        </p:txBody>
      </p:sp>
      <p:sp>
        <p:nvSpPr>
          <p:cNvPr id="10" name="Shape 8"/>
          <p:cNvSpPr/>
          <p:nvPr/>
        </p:nvSpPr>
        <p:spPr>
          <a:xfrm>
            <a:off x="1088136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1" name="Text 9"/>
          <p:cNvSpPr txBox="1"/>
          <p:nvPr/>
        </p:nvSpPr>
        <p:spPr>
          <a:xfrm>
            <a:off x="1088136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4</a:t>
            </a:r>
            <a:endParaRPr lang="nl-NL" sz="1000" noProof="0">
              <a:latin typeface="Arial" panose="020B0604020202020204" pitchFamily="34" charset="0"/>
              <a:cs typeface="Arial" panose="020B0604020202020204" pitchFamily="34" charset="0"/>
            </a:endParaRPr>
          </a:p>
        </p:txBody>
      </p:sp>
      <p:sp>
        <p:nvSpPr>
          <p:cNvPr id="12" name="Shape 10"/>
          <p:cNvSpPr/>
          <p:nvPr/>
        </p:nvSpPr>
        <p:spPr>
          <a:xfrm>
            <a:off x="1129284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1129284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5</a:t>
            </a:r>
            <a:endParaRPr lang="nl-NL" sz="1000" noProof="0">
              <a:latin typeface="Arial" panose="020B0604020202020204" pitchFamily="34" charset="0"/>
              <a:cs typeface="Arial" panose="020B0604020202020204" pitchFamily="34" charset="0"/>
            </a:endParaRPr>
          </a:p>
        </p:txBody>
      </p:sp>
      <p:sp>
        <p:nvSpPr>
          <p:cNvPr id="14" name="Shape 12"/>
          <p:cNvSpPr/>
          <p:nvPr/>
        </p:nvSpPr>
        <p:spPr>
          <a:xfrm>
            <a:off x="548640" y="1554480"/>
            <a:ext cx="3429000" cy="420624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5" name="Text 13"/>
          <p:cNvSpPr txBox="1"/>
          <p:nvPr/>
        </p:nvSpPr>
        <p:spPr>
          <a:xfrm>
            <a:off x="822960" y="1783080"/>
            <a:ext cx="297180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ALARMSIGNALEN</a:t>
            </a:r>
            <a:endParaRPr lang="nl-NL" sz="1100" noProof="0">
              <a:latin typeface="Arial" panose="020B0604020202020204" pitchFamily="34" charset="0"/>
              <a:cs typeface="Arial" panose="020B0604020202020204" pitchFamily="34" charset="0"/>
            </a:endParaRPr>
          </a:p>
        </p:txBody>
      </p:sp>
      <p:sp>
        <p:nvSpPr>
          <p:cNvPr id="16" name="Text 14"/>
          <p:cNvSpPr txBox="1"/>
          <p:nvPr/>
        </p:nvSpPr>
        <p:spPr>
          <a:xfrm>
            <a:off x="822960" y="2194560"/>
            <a:ext cx="2971800" cy="3383280"/>
          </a:xfrm>
          <a:prstGeom prst="rect">
            <a:avLst/>
          </a:prstGeom>
          <a:noFill/>
          <a:ln/>
        </p:spPr>
        <p:txBody>
          <a:bodyPr wrap="square" lIns="0" tIns="0" rIns="0" bIns="0" rtlCol="0" anchor="t"/>
          <a:lstStyle/>
          <a:p>
            <a:pPr marL="342900" indent="-342900">
              <a:spcAft>
                <a:spcPts val="500"/>
              </a:spcAft>
              <a:buSzPct val="100000"/>
              <a:buChar char="•"/>
            </a:pPr>
            <a:r>
              <a:rPr lang="nl-NL" sz="1300" noProof="0">
                <a:solidFill>
                  <a:srgbClr val="FFFFFF"/>
                </a:solidFill>
                <a:latin typeface="Arial" panose="020B0604020202020204" pitchFamily="34" charset="0"/>
                <a:ea typeface="Alaska Contrast" pitchFamily="34" charset="-122"/>
                <a:cs typeface="Arial" panose="020B0604020202020204" pitchFamily="34" charset="0"/>
              </a:rPr>
              <a:t>Geen hele zinnen meer kunnen spreken</a:t>
            </a:r>
            <a:endParaRPr lang="nl-NL" sz="1300" noProof="0">
              <a:latin typeface="Arial" panose="020B0604020202020204" pitchFamily="34" charset="0"/>
              <a:cs typeface="Arial" panose="020B0604020202020204" pitchFamily="34" charset="0"/>
            </a:endParaRPr>
          </a:p>
          <a:p>
            <a:pPr marL="342900" indent="-342900">
              <a:spcAft>
                <a:spcPts val="500"/>
              </a:spcAft>
              <a:buSzPct val="100000"/>
              <a:buChar char="•"/>
            </a:pPr>
            <a:r>
              <a:rPr lang="nl-NL" sz="1300" noProof="0">
                <a:solidFill>
                  <a:srgbClr val="FFFFFF"/>
                </a:solidFill>
                <a:latin typeface="Arial" panose="020B0604020202020204" pitchFamily="34" charset="0"/>
                <a:ea typeface="Alaska Contrast" pitchFamily="34" charset="-122"/>
                <a:cs typeface="Arial" panose="020B0604020202020204" pitchFamily="34" charset="0"/>
              </a:rPr>
              <a:t>Zichtbaar moeite met ademhalen</a:t>
            </a:r>
            <a:endParaRPr lang="nl-NL" sz="1300" noProof="0">
              <a:latin typeface="Arial" panose="020B0604020202020204" pitchFamily="34" charset="0"/>
              <a:cs typeface="Arial" panose="020B0604020202020204" pitchFamily="34" charset="0"/>
            </a:endParaRPr>
          </a:p>
          <a:p>
            <a:pPr marL="342900" indent="-342900">
              <a:spcAft>
                <a:spcPts val="500"/>
              </a:spcAft>
              <a:buSzPct val="100000"/>
              <a:buChar char="•"/>
            </a:pPr>
            <a:r>
              <a:rPr lang="nl-NL" sz="1300" noProof="0">
                <a:solidFill>
                  <a:srgbClr val="FFFFFF"/>
                </a:solidFill>
                <a:latin typeface="Arial" panose="020B0604020202020204" pitchFamily="34" charset="0"/>
                <a:ea typeface="Alaska Contrast" pitchFamily="34" charset="-122"/>
                <a:cs typeface="Arial" panose="020B0604020202020204" pitchFamily="34" charset="0"/>
              </a:rPr>
              <a:t>Hoorbaar zware ademhaling</a:t>
            </a:r>
            <a:endParaRPr lang="nl-NL" sz="1300" noProof="0">
              <a:latin typeface="Arial" panose="020B0604020202020204" pitchFamily="34" charset="0"/>
              <a:cs typeface="Arial" panose="020B0604020202020204" pitchFamily="34" charset="0"/>
            </a:endParaRPr>
          </a:p>
          <a:p>
            <a:pPr marL="342900" indent="-342900">
              <a:spcAft>
                <a:spcPts val="500"/>
              </a:spcAft>
              <a:buSzPct val="100000"/>
              <a:buChar char="•"/>
            </a:pPr>
            <a:r>
              <a:rPr lang="nl-NL" sz="1300" noProof="0">
                <a:solidFill>
                  <a:srgbClr val="FFFFFF"/>
                </a:solidFill>
                <a:latin typeface="Arial" panose="020B0604020202020204" pitchFamily="34" charset="0"/>
                <a:ea typeface="Alaska Contrast" pitchFamily="34" charset="-122"/>
                <a:cs typeface="Arial" panose="020B0604020202020204" pitchFamily="34" charset="0"/>
              </a:rPr>
              <a:t>Blauwe of paarse lippen of gezicht</a:t>
            </a:r>
            <a:endParaRPr lang="nl-NL" sz="1300" noProof="0">
              <a:latin typeface="Arial" panose="020B0604020202020204" pitchFamily="34" charset="0"/>
              <a:cs typeface="Arial" panose="020B0604020202020204" pitchFamily="34" charset="0"/>
            </a:endParaRPr>
          </a:p>
          <a:p>
            <a:pPr marL="342900" indent="-342900">
              <a:spcAft>
                <a:spcPts val="500"/>
              </a:spcAft>
              <a:buSzPct val="100000"/>
              <a:buChar char="•"/>
            </a:pPr>
            <a:r>
              <a:rPr lang="nl-NL" sz="1300" noProof="0">
                <a:solidFill>
                  <a:srgbClr val="FFFFFF"/>
                </a:solidFill>
                <a:latin typeface="Arial" panose="020B0604020202020204" pitchFamily="34" charset="0"/>
                <a:ea typeface="Alaska Contrast" pitchFamily="34" charset="-122"/>
                <a:cs typeface="Arial" panose="020B0604020202020204" pitchFamily="34" charset="0"/>
              </a:rPr>
              <a:t>Niet alert of verminderd bewustzijn</a:t>
            </a:r>
            <a:endParaRPr lang="nl-NL" sz="1300" noProof="0">
              <a:latin typeface="Arial" panose="020B0604020202020204" pitchFamily="34" charset="0"/>
              <a:cs typeface="Arial" panose="020B0604020202020204" pitchFamily="34" charset="0"/>
            </a:endParaRPr>
          </a:p>
          <a:p>
            <a:pPr marL="342900" indent="-342900">
              <a:spcAft>
                <a:spcPts val="500"/>
              </a:spcAft>
              <a:buSzPct val="100000"/>
              <a:buChar char="•"/>
            </a:pPr>
            <a:r>
              <a:rPr lang="nl-NL" sz="1300" noProof="0">
                <a:solidFill>
                  <a:srgbClr val="FFFFFF"/>
                </a:solidFill>
                <a:latin typeface="Arial" panose="020B0604020202020204" pitchFamily="34" charset="0"/>
                <a:ea typeface="Alaska Contrast" pitchFamily="34" charset="-122"/>
                <a:cs typeface="Arial" panose="020B0604020202020204" pitchFamily="34" charset="0"/>
              </a:rPr>
              <a:t>Kwijlen en koorts</a:t>
            </a:r>
            <a:endParaRPr lang="nl-NL" sz="1300" noProof="0">
              <a:latin typeface="Arial" panose="020B0604020202020204" pitchFamily="34" charset="0"/>
              <a:cs typeface="Arial" panose="020B0604020202020204" pitchFamily="34" charset="0"/>
            </a:endParaRPr>
          </a:p>
          <a:p>
            <a:pPr marL="342900" indent="-342900">
              <a:spcAft>
                <a:spcPts val="500"/>
              </a:spcAft>
              <a:buSzPct val="100000"/>
              <a:buChar char="•"/>
            </a:pPr>
            <a:r>
              <a:rPr lang="nl-NL" sz="1300" noProof="0">
                <a:solidFill>
                  <a:srgbClr val="FFFFFF"/>
                </a:solidFill>
                <a:latin typeface="Arial" panose="020B0604020202020204" pitchFamily="34" charset="0"/>
                <a:ea typeface="Alaska Contrast" pitchFamily="34" charset="-122"/>
                <a:cs typeface="Arial" panose="020B0604020202020204" pitchFamily="34" charset="0"/>
              </a:rPr>
              <a:t>Een doordringende borstwond</a:t>
            </a:r>
            <a:endParaRPr lang="nl-NL" sz="1300" noProof="0">
              <a:latin typeface="Arial" panose="020B0604020202020204" pitchFamily="34" charset="0"/>
              <a:cs typeface="Arial" panose="020B0604020202020204" pitchFamily="34" charset="0"/>
            </a:endParaRPr>
          </a:p>
          <a:p>
            <a:pPr marL="342900" indent="-342900">
              <a:spcAft>
                <a:spcPts val="500"/>
              </a:spcAft>
              <a:buSzPct val="100000"/>
              <a:buChar char="•"/>
            </a:pPr>
            <a:r>
              <a:rPr lang="nl-NL" sz="1300" noProof="0">
                <a:solidFill>
                  <a:srgbClr val="FFFFFF"/>
                </a:solidFill>
                <a:latin typeface="Arial" panose="020B0604020202020204" pitchFamily="34" charset="0"/>
                <a:ea typeface="Alaska Contrast" pitchFamily="34" charset="-122"/>
                <a:cs typeface="Arial" panose="020B0604020202020204" pitchFamily="34" charset="0"/>
              </a:rPr>
              <a:t>Een voorwerp dat uit een borstwond steekt</a:t>
            </a:r>
            <a:endParaRPr lang="nl-NL" sz="1300" noProof="0">
              <a:latin typeface="Arial" panose="020B0604020202020204" pitchFamily="34" charset="0"/>
              <a:cs typeface="Arial" panose="020B0604020202020204" pitchFamily="34" charset="0"/>
            </a:endParaRPr>
          </a:p>
        </p:txBody>
      </p:sp>
      <p:sp>
        <p:nvSpPr>
          <p:cNvPr id="17" name="Text 15"/>
          <p:cNvSpPr txBox="1"/>
          <p:nvPr/>
        </p:nvSpPr>
        <p:spPr>
          <a:xfrm>
            <a:off x="4206240" y="1600200"/>
            <a:ext cx="3977640" cy="274320"/>
          </a:xfrm>
          <a:prstGeom prst="rect">
            <a:avLst/>
          </a:prstGeom>
          <a:noFill/>
          <a:ln/>
        </p:spPr>
        <p:txBody>
          <a:bodyPr wrap="square" lIns="0" tIns="0" rIns="0" bIns="0" rtlCol="0" anchor="ctr"/>
          <a:lstStyle/>
          <a:p>
            <a:pPr marL="0" indent="0">
              <a:buNone/>
            </a:pPr>
            <a:r>
              <a:rPr lang="nl-NL" sz="1100" b="1" kern="0" spc="150" noProof="0">
                <a:solidFill>
                  <a:srgbClr val="6B7C8C"/>
                </a:solidFill>
                <a:latin typeface="Arial" panose="020B0604020202020204" pitchFamily="34" charset="0"/>
                <a:ea typeface="Alaska Contrast" pitchFamily="34" charset="-122"/>
                <a:cs typeface="Arial" panose="020B0604020202020204" pitchFamily="34" charset="0"/>
              </a:rPr>
              <a:t>WIE BEL JE?</a:t>
            </a:r>
            <a:endParaRPr lang="nl-NL" sz="1100" noProof="0">
              <a:latin typeface="Arial" panose="020B0604020202020204" pitchFamily="34" charset="0"/>
              <a:cs typeface="Arial" panose="020B0604020202020204" pitchFamily="34" charset="0"/>
            </a:endParaRPr>
          </a:p>
        </p:txBody>
      </p:sp>
      <p:sp>
        <p:nvSpPr>
          <p:cNvPr id="18" name="Text 16"/>
          <p:cNvSpPr txBox="1"/>
          <p:nvPr/>
        </p:nvSpPr>
        <p:spPr>
          <a:xfrm>
            <a:off x="4272132" y="5614416"/>
            <a:ext cx="3954780" cy="438912"/>
          </a:xfrm>
          <a:prstGeom prst="rect">
            <a:avLst/>
          </a:prstGeom>
          <a:noFill/>
          <a:ln/>
        </p:spPr>
        <p:txBody>
          <a:bodyPr wrap="square" lIns="0" tIns="0" rIns="0" bIns="0" rtlCol="0" anchor="ctr"/>
          <a:lstStyle/>
          <a:p>
            <a:pPr marL="0" indent="0">
              <a:buNone/>
            </a:pPr>
            <a:r>
              <a:rPr lang="nl-NL" sz="1100" i="1" noProof="0">
                <a:solidFill>
                  <a:srgbClr val="6B7C8C"/>
                </a:solidFill>
                <a:latin typeface="Arial" panose="020B0604020202020204" pitchFamily="34" charset="0"/>
                <a:ea typeface="Alaska Contrast" pitchFamily="34" charset="-122"/>
                <a:cs typeface="Arial" panose="020B0604020202020204" pitchFamily="34" charset="0"/>
              </a:rPr>
              <a:t>Tijdens kantooruren: huisarts. Buiten kantooruren: huisartsenpost.</a:t>
            </a:r>
            <a:endParaRPr lang="nl-NL" sz="1100" noProof="0">
              <a:latin typeface="Arial" panose="020B0604020202020204" pitchFamily="34" charset="0"/>
              <a:cs typeface="Arial" panose="020B0604020202020204" pitchFamily="34" charset="0"/>
            </a:endParaRPr>
          </a:p>
        </p:txBody>
      </p:sp>
      <p:sp>
        <p:nvSpPr>
          <p:cNvPr id="19" name="Shape 17"/>
          <p:cNvSpPr/>
          <p:nvPr/>
        </p:nvSpPr>
        <p:spPr>
          <a:xfrm>
            <a:off x="4206240" y="1965960"/>
            <a:ext cx="3977640" cy="1097280"/>
          </a:xfrm>
          <a:prstGeom prst="rect">
            <a:avLst/>
          </a:prstGeom>
          <a:solidFill>
            <a:srgbClr val="F59638"/>
          </a:solidFill>
          <a:ln w="12700">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0" name="Text 18"/>
          <p:cNvSpPr txBox="1"/>
          <p:nvPr/>
        </p:nvSpPr>
        <p:spPr>
          <a:xfrm>
            <a:off x="4434840" y="2057400"/>
            <a:ext cx="3566160" cy="320040"/>
          </a:xfrm>
          <a:prstGeom prst="rect">
            <a:avLst/>
          </a:prstGeom>
          <a:noFill/>
          <a:ln/>
        </p:spPr>
        <p:txBody>
          <a:bodyPr wrap="square" lIns="0" tIns="0" rIns="0" bIns="0" rtlCol="0" anchor="ctr"/>
          <a:lstStyle/>
          <a:p>
            <a:pPr marL="0" indent="0">
              <a:buNone/>
            </a:pPr>
            <a:r>
              <a:rPr lang="nl-NL" sz="1400" b="1" noProof="0">
                <a:solidFill>
                  <a:srgbClr val="FFFFFF"/>
                </a:solidFill>
                <a:latin typeface="Arial" panose="020B0604020202020204" pitchFamily="34" charset="0"/>
                <a:ea typeface="Alaska Contrast" pitchFamily="34" charset="-122"/>
                <a:cs typeface="Arial" panose="020B0604020202020204" pitchFamily="34" charset="0"/>
              </a:rPr>
              <a:t>Direct 112</a:t>
            </a:r>
            <a:endParaRPr lang="nl-NL" sz="1400" noProof="0">
              <a:latin typeface="Arial" panose="020B0604020202020204" pitchFamily="34" charset="0"/>
              <a:cs typeface="Arial" panose="020B0604020202020204" pitchFamily="34" charset="0"/>
            </a:endParaRPr>
          </a:p>
        </p:txBody>
      </p:sp>
      <p:sp>
        <p:nvSpPr>
          <p:cNvPr id="21" name="Text 19"/>
          <p:cNvSpPr txBox="1"/>
          <p:nvPr/>
        </p:nvSpPr>
        <p:spPr>
          <a:xfrm>
            <a:off x="4434840" y="2395728"/>
            <a:ext cx="3566160" cy="685800"/>
          </a:xfrm>
          <a:prstGeom prst="rect">
            <a:avLst/>
          </a:prstGeom>
          <a:noFill/>
          <a:ln/>
        </p:spPr>
        <p:txBody>
          <a:bodyPr wrap="square" lIns="0" tIns="0" rIns="0" bIns="0" rtlCol="0" anchor="t"/>
          <a:lstStyle/>
          <a:p>
            <a:pPr marL="0" indent="0">
              <a:buNone/>
            </a:pPr>
            <a:r>
              <a:rPr lang="nl-NL" sz="1200" noProof="0">
                <a:solidFill>
                  <a:srgbClr val="FFFFFF"/>
                </a:solidFill>
                <a:latin typeface="Arial" panose="020B0604020202020204" pitchFamily="34" charset="0"/>
                <a:ea typeface="Alaska Contrast" pitchFamily="34" charset="-122"/>
                <a:cs typeface="Arial" panose="020B0604020202020204" pitchFamily="34" charset="0"/>
              </a:rPr>
              <a:t>Hevig benauwd · niet alert én moeite met ademhalen · lippen of gezicht blauw of paars</a:t>
            </a:r>
            <a:endParaRPr lang="nl-NL" sz="1200" noProof="0">
              <a:latin typeface="Arial" panose="020B0604020202020204" pitchFamily="34" charset="0"/>
              <a:cs typeface="Arial" panose="020B0604020202020204" pitchFamily="34" charset="0"/>
            </a:endParaRPr>
          </a:p>
        </p:txBody>
      </p:sp>
      <p:sp>
        <p:nvSpPr>
          <p:cNvPr id="22" name="Shape 20"/>
          <p:cNvSpPr/>
          <p:nvPr/>
        </p:nvSpPr>
        <p:spPr>
          <a:xfrm>
            <a:off x="4206240" y="3182112"/>
            <a:ext cx="3977640" cy="1097280"/>
          </a:xfrm>
          <a:prstGeom prst="rect">
            <a:avLst/>
          </a:prstGeom>
          <a:solidFill>
            <a:srgbClr val="E4EDF5"/>
          </a:solidFill>
          <a:ln w="12700">
            <a:solidFill>
              <a:srgbClr val="E4EDF5"/>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3" name="Text 21"/>
          <p:cNvSpPr txBox="1"/>
          <p:nvPr/>
        </p:nvSpPr>
        <p:spPr>
          <a:xfrm>
            <a:off x="4434840" y="3273552"/>
            <a:ext cx="3566160" cy="320040"/>
          </a:xfrm>
          <a:prstGeom prst="rect">
            <a:avLst/>
          </a:prstGeom>
          <a:noFill/>
          <a:ln/>
        </p:spPr>
        <p:txBody>
          <a:bodyPr wrap="square" lIns="0" tIns="0" rIns="0" bIns="0" rtlCol="0" anchor="ctr"/>
          <a:lstStyle/>
          <a:p>
            <a:pPr marL="0" indent="0">
              <a:buNone/>
            </a:pPr>
            <a:r>
              <a:rPr lang="nl-NL" sz="1400" b="1" noProof="0">
                <a:solidFill>
                  <a:srgbClr val="0C3B62"/>
                </a:solidFill>
                <a:latin typeface="Arial" panose="020B0604020202020204" pitchFamily="34" charset="0"/>
                <a:ea typeface="Alaska Contrast" pitchFamily="34" charset="-122"/>
                <a:cs typeface="Arial" panose="020B0604020202020204" pitchFamily="34" charset="0"/>
              </a:rPr>
              <a:t>Spoedcontact met de huisarts</a:t>
            </a:r>
            <a:endParaRPr lang="nl-NL" sz="1400" noProof="0">
              <a:latin typeface="Arial" panose="020B0604020202020204" pitchFamily="34" charset="0"/>
              <a:cs typeface="Arial" panose="020B0604020202020204" pitchFamily="34" charset="0"/>
            </a:endParaRPr>
          </a:p>
        </p:txBody>
      </p:sp>
      <p:sp>
        <p:nvSpPr>
          <p:cNvPr id="24" name="Text 22"/>
          <p:cNvSpPr txBox="1"/>
          <p:nvPr/>
        </p:nvSpPr>
        <p:spPr>
          <a:xfrm>
            <a:off x="4434840" y="3611880"/>
            <a:ext cx="3566160" cy="685800"/>
          </a:xfrm>
          <a:prstGeom prst="rect">
            <a:avLst/>
          </a:prstGeom>
          <a:noFill/>
          <a:ln/>
        </p:spPr>
        <p:txBody>
          <a:bodyPr wrap="square" lIns="0" tIns="0" rIns="0" bIns="0" rtlCol="0" anchor="t"/>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Geen 5 woorden achter elkaar · stopt even met ademhalen · eigen medicijnen er niet of helpen niet</a:t>
            </a:r>
            <a:endParaRPr lang="nl-NL" sz="1200" noProof="0">
              <a:latin typeface="Arial" panose="020B0604020202020204" pitchFamily="34" charset="0"/>
              <a:cs typeface="Arial" panose="020B0604020202020204" pitchFamily="34" charset="0"/>
            </a:endParaRPr>
          </a:p>
        </p:txBody>
      </p:sp>
      <p:sp>
        <p:nvSpPr>
          <p:cNvPr id="25" name="Shape 23"/>
          <p:cNvSpPr/>
          <p:nvPr/>
        </p:nvSpPr>
        <p:spPr>
          <a:xfrm>
            <a:off x="4206240" y="4398264"/>
            <a:ext cx="3977640" cy="109728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6" name="Text 24"/>
          <p:cNvSpPr txBox="1"/>
          <p:nvPr/>
        </p:nvSpPr>
        <p:spPr>
          <a:xfrm>
            <a:off x="4434840" y="4489704"/>
            <a:ext cx="3566160" cy="320040"/>
          </a:xfrm>
          <a:prstGeom prst="rect">
            <a:avLst/>
          </a:prstGeom>
          <a:noFill/>
          <a:ln/>
        </p:spPr>
        <p:txBody>
          <a:bodyPr wrap="square" lIns="0" tIns="0" rIns="0" bIns="0" rtlCol="0" anchor="ctr"/>
          <a:lstStyle/>
          <a:p>
            <a:pPr marL="0" indent="0">
              <a:buNone/>
            </a:pPr>
            <a:r>
              <a:rPr lang="nl-NL" sz="1400" b="1" noProof="0">
                <a:solidFill>
                  <a:srgbClr val="0C3B62"/>
                </a:solidFill>
                <a:latin typeface="Arial" panose="020B0604020202020204" pitchFamily="34" charset="0"/>
                <a:ea typeface="Alaska Contrast" pitchFamily="34" charset="-122"/>
                <a:cs typeface="Arial" panose="020B0604020202020204" pitchFamily="34" charset="0"/>
              </a:rPr>
              <a:t>Contact met de huisarts</a:t>
            </a:r>
            <a:endParaRPr lang="nl-NL" sz="1400" noProof="0">
              <a:latin typeface="Arial" panose="020B0604020202020204" pitchFamily="34" charset="0"/>
              <a:cs typeface="Arial" panose="020B0604020202020204" pitchFamily="34" charset="0"/>
            </a:endParaRPr>
          </a:p>
        </p:txBody>
      </p:sp>
      <p:sp>
        <p:nvSpPr>
          <p:cNvPr id="27" name="Text 25"/>
          <p:cNvSpPr txBox="1"/>
          <p:nvPr/>
        </p:nvSpPr>
        <p:spPr>
          <a:xfrm>
            <a:off x="4434840" y="4828032"/>
            <a:ext cx="3566160" cy="685800"/>
          </a:xfrm>
          <a:prstGeom prst="rect">
            <a:avLst/>
          </a:prstGeom>
          <a:noFill/>
          <a:ln/>
        </p:spPr>
        <p:txBody>
          <a:bodyPr wrap="square" lIns="0" tIns="0" rIns="0" bIns="0" rtlCol="0" anchor="t"/>
          <a:lstStyle/>
          <a:p>
            <a:pPr marL="0" indent="0">
              <a:buNone/>
            </a:pPr>
            <a:r>
              <a:rPr lang="nl-NL" sz="1200" noProof="0">
                <a:solidFill>
                  <a:srgbClr val="3B5C77"/>
                </a:solidFill>
                <a:latin typeface="Arial" panose="020B0604020202020204" pitchFamily="34" charset="0"/>
                <a:ea typeface="Alaska Contrast" pitchFamily="34" charset="-122"/>
                <a:cs typeface="Arial" panose="020B0604020202020204" pitchFamily="34" charset="0"/>
              </a:rPr>
              <a:t>Klachten worden niet beter · ademhalen doet pijn</a:t>
            </a:r>
            <a:endParaRPr lang="nl-NL" sz="1200" noProof="0">
              <a:latin typeface="Arial" panose="020B0604020202020204" pitchFamily="34" charset="0"/>
              <a:cs typeface="Arial" panose="020B0604020202020204" pitchFamily="34" charset="0"/>
            </a:endParaRPr>
          </a:p>
        </p:txBody>
      </p:sp>
      <p:sp>
        <p:nvSpPr>
          <p:cNvPr id="28" name="Text 26"/>
          <p:cNvSpPr txBox="1"/>
          <p:nvPr/>
        </p:nvSpPr>
        <p:spPr>
          <a:xfrm>
            <a:off x="8412480" y="1600200"/>
            <a:ext cx="3230575" cy="274320"/>
          </a:xfrm>
          <a:prstGeom prst="rect">
            <a:avLst/>
          </a:prstGeom>
          <a:noFill/>
          <a:ln/>
        </p:spPr>
        <p:txBody>
          <a:bodyPr wrap="square" lIns="0" tIns="0" rIns="0" bIns="0" rtlCol="0" anchor="ctr"/>
          <a:lstStyle/>
          <a:p>
            <a:pPr marL="0" indent="0">
              <a:buNone/>
            </a:pPr>
            <a:r>
              <a:rPr lang="nl-NL" sz="1100" b="1" kern="0" spc="150" noProof="0">
                <a:solidFill>
                  <a:srgbClr val="6B7C8C"/>
                </a:solidFill>
                <a:latin typeface="Arial" panose="020B0604020202020204" pitchFamily="34" charset="0"/>
                <a:ea typeface="Alaska Contrast" pitchFamily="34" charset="-122"/>
                <a:cs typeface="Arial" panose="020B0604020202020204" pitchFamily="34" charset="0"/>
              </a:rPr>
              <a:t>WAT DOE JE ZELF?</a:t>
            </a:r>
            <a:endParaRPr lang="nl-NL" sz="1100" noProof="0">
              <a:latin typeface="Arial" panose="020B0604020202020204" pitchFamily="34" charset="0"/>
              <a:cs typeface="Arial" panose="020B0604020202020204" pitchFamily="34" charset="0"/>
            </a:endParaRPr>
          </a:p>
        </p:txBody>
      </p:sp>
      <p:sp>
        <p:nvSpPr>
          <p:cNvPr id="29" name="Text 27"/>
          <p:cNvSpPr txBox="1"/>
          <p:nvPr/>
        </p:nvSpPr>
        <p:spPr>
          <a:xfrm>
            <a:off x="8412480" y="1965960"/>
            <a:ext cx="3230575" cy="3063240"/>
          </a:xfrm>
          <a:prstGeom prst="rect">
            <a:avLst/>
          </a:prstGeom>
          <a:noFill/>
          <a:ln/>
        </p:spPr>
        <p:txBody>
          <a:bodyPr wrap="square" lIns="0" tIns="0" rIns="0" bIns="0" rtlCol="0" anchor="t"/>
          <a:lstStyle/>
          <a:p>
            <a:pPr marL="342900" indent="-342900">
              <a:spcAft>
                <a:spcPts val="700"/>
              </a:spcAft>
              <a:buSzPct val="100000"/>
              <a:buFont typeface="+mj-lt"/>
              <a:buAutoNum type="arabicPeriod"/>
            </a:pPr>
            <a:r>
              <a:rPr lang="nl-NL" sz="1300" noProof="0">
                <a:solidFill>
                  <a:srgbClr val="0C3B62"/>
                </a:solidFill>
                <a:latin typeface="Arial" panose="020B0604020202020204" pitchFamily="34" charset="0"/>
                <a:ea typeface="Alaska Contrast" pitchFamily="34" charset="-122"/>
                <a:cs typeface="Arial" panose="020B0604020202020204" pitchFamily="34" charset="0"/>
              </a:rPr>
              <a:t>Zorg voor rust en geef ruimte.</a:t>
            </a:r>
            <a:endParaRPr lang="nl-NL" sz="1300" noProof="0">
              <a:latin typeface="Arial" panose="020B0604020202020204" pitchFamily="34" charset="0"/>
              <a:cs typeface="Arial" panose="020B0604020202020204" pitchFamily="34" charset="0"/>
            </a:endParaRPr>
          </a:p>
          <a:p>
            <a:pPr marL="342900" indent="-342900">
              <a:spcAft>
                <a:spcPts val="700"/>
              </a:spcAft>
              <a:buSzPct val="100000"/>
              <a:buFont typeface="+mj-lt"/>
              <a:buAutoNum type="arabicPeriod"/>
            </a:pPr>
            <a:r>
              <a:rPr lang="nl-NL" sz="1300" noProof="0">
                <a:solidFill>
                  <a:srgbClr val="0C3B62"/>
                </a:solidFill>
                <a:latin typeface="Arial" panose="020B0604020202020204" pitchFamily="34" charset="0"/>
                <a:ea typeface="Alaska Contrast" pitchFamily="34" charset="-122"/>
                <a:cs typeface="Arial" panose="020B0604020202020204" pitchFamily="34" charset="0"/>
              </a:rPr>
              <a:t>Laat iets voorover zitten, </a:t>
            </a:r>
            <a:r>
              <a:rPr lang="nl-NL" sz="1300" noProof="0" err="1">
                <a:solidFill>
                  <a:srgbClr val="0C3B62"/>
                </a:solidFill>
                <a:latin typeface="Arial" panose="020B0604020202020204" pitchFamily="34" charset="0"/>
                <a:ea typeface="Alaska Contrast" pitchFamily="34" charset="-122"/>
                <a:cs typeface="Arial" panose="020B0604020202020204" pitchFamily="34" charset="0"/>
              </a:rPr>
              <a:t>ellebogen</a:t>
            </a:r>
            <a:r>
              <a:rPr lang="nl-NL" sz="1300" noProof="0">
                <a:solidFill>
                  <a:srgbClr val="0C3B62"/>
                </a:solidFill>
                <a:latin typeface="Arial" panose="020B0604020202020204" pitchFamily="34" charset="0"/>
                <a:ea typeface="Alaska Contrast" pitchFamily="34" charset="-122"/>
                <a:cs typeface="Arial" panose="020B0604020202020204" pitchFamily="34" charset="0"/>
              </a:rPr>
              <a:t> op de knieën. Of de houding die de persoon zelf wil.</a:t>
            </a:r>
            <a:endParaRPr lang="nl-NL" sz="1300" noProof="0">
              <a:latin typeface="Arial" panose="020B0604020202020204" pitchFamily="34" charset="0"/>
              <a:cs typeface="Arial" panose="020B0604020202020204" pitchFamily="34" charset="0"/>
            </a:endParaRPr>
          </a:p>
          <a:p>
            <a:pPr marL="342900" indent="-342900">
              <a:spcAft>
                <a:spcPts val="700"/>
              </a:spcAft>
              <a:buSzPct val="100000"/>
              <a:buFont typeface="+mj-lt"/>
              <a:buAutoNum type="arabicPeriod"/>
            </a:pPr>
            <a:r>
              <a:rPr lang="nl-NL" sz="1300" noProof="0">
                <a:solidFill>
                  <a:srgbClr val="0C3B62"/>
                </a:solidFill>
                <a:latin typeface="Arial" panose="020B0604020202020204" pitchFamily="34" charset="0"/>
                <a:ea typeface="Alaska Contrast" pitchFamily="34" charset="-122"/>
                <a:cs typeface="Arial" panose="020B0604020202020204" pitchFamily="34" charset="0"/>
              </a:rPr>
              <a:t>Help strakke kleding losmaken.</a:t>
            </a:r>
            <a:endParaRPr lang="nl-NL" sz="1300" noProof="0">
              <a:latin typeface="Arial" panose="020B0604020202020204" pitchFamily="34" charset="0"/>
              <a:cs typeface="Arial" panose="020B0604020202020204" pitchFamily="34" charset="0"/>
            </a:endParaRPr>
          </a:p>
          <a:p>
            <a:pPr marL="342900" indent="-342900">
              <a:spcAft>
                <a:spcPts val="700"/>
              </a:spcAft>
              <a:buSzPct val="100000"/>
              <a:buFont typeface="+mj-lt"/>
              <a:buAutoNum type="arabicPeriod"/>
            </a:pPr>
            <a:r>
              <a:rPr lang="nl-NL" sz="1300" noProof="0">
                <a:solidFill>
                  <a:srgbClr val="0C3B62"/>
                </a:solidFill>
                <a:latin typeface="Arial" panose="020B0604020202020204" pitchFamily="34" charset="0"/>
                <a:ea typeface="Alaska Contrast" pitchFamily="34" charset="-122"/>
                <a:cs typeface="Arial" panose="020B0604020202020204" pitchFamily="34" charset="0"/>
              </a:rPr>
              <a:t>Zorg voor frisse lucht.</a:t>
            </a:r>
            <a:endParaRPr lang="nl-NL" sz="1300" noProof="0">
              <a:latin typeface="Arial" panose="020B0604020202020204" pitchFamily="34" charset="0"/>
              <a:cs typeface="Arial" panose="020B0604020202020204" pitchFamily="34" charset="0"/>
            </a:endParaRPr>
          </a:p>
          <a:p>
            <a:pPr marL="342900" indent="-342900">
              <a:spcAft>
                <a:spcPts val="700"/>
              </a:spcAft>
              <a:buSzPct val="100000"/>
              <a:buFont typeface="+mj-lt"/>
              <a:buAutoNum type="arabicPeriod"/>
            </a:pPr>
            <a:r>
              <a:rPr lang="nl-NL" sz="1300" noProof="0">
                <a:solidFill>
                  <a:srgbClr val="0C3B62"/>
                </a:solidFill>
                <a:latin typeface="Arial" panose="020B0604020202020204" pitchFamily="34" charset="0"/>
                <a:ea typeface="Alaska Contrast" pitchFamily="34" charset="-122"/>
                <a:cs typeface="Arial" panose="020B0604020202020204" pitchFamily="34" charset="0"/>
              </a:rPr>
              <a:t>Geef eigen inhalatiemedicatie aan. Alleen medicatie van de persoon zelf.</a:t>
            </a:r>
            <a:endParaRPr lang="nl-NL" sz="1300" noProof="0">
              <a:latin typeface="Arial" panose="020B0604020202020204" pitchFamily="34" charset="0"/>
              <a:cs typeface="Arial" panose="020B0604020202020204" pitchFamily="34" charset="0"/>
            </a:endParaRPr>
          </a:p>
        </p:txBody>
      </p:sp>
      <p:sp>
        <p:nvSpPr>
          <p:cNvPr id="30" name="Text 28"/>
          <p:cNvSpPr txBox="1"/>
          <p:nvPr/>
        </p:nvSpPr>
        <p:spPr>
          <a:xfrm>
            <a:off x="8412480" y="5120640"/>
            <a:ext cx="3230575" cy="594360"/>
          </a:xfrm>
          <a:prstGeom prst="rect">
            <a:avLst/>
          </a:prstGeom>
          <a:noFill/>
          <a:ln/>
        </p:spPr>
        <p:txBody>
          <a:bodyPr wrap="square" lIns="0" tIns="0" rIns="0" bIns="0" rtlCol="0" anchor="t"/>
          <a:lstStyle/>
          <a:p>
            <a:pPr marL="0" indent="0">
              <a:buNone/>
            </a:pPr>
            <a:r>
              <a:rPr lang="nl-NL" sz="1300" b="1" noProof="0">
                <a:solidFill>
                  <a:srgbClr val="0C3B62"/>
                </a:solidFill>
                <a:latin typeface="Arial" panose="020B0604020202020204" pitchFamily="34" charset="0"/>
                <a:ea typeface="Alaska Contrast" pitchFamily="34" charset="-122"/>
                <a:cs typeface="Arial" panose="020B0604020202020204" pitchFamily="34" charset="0"/>
              </a:rPr>
              <a:t>Niet platleggen: dan wordt de benauwdheid erger.</a:t>
            </a:r>
            <a:endParaRPr lang="nl-NL" sz="1300" noProof="0">
              <a:latin typeface="Arial" panose="020B0604020202020204" pitchFamily="34" charset="0"/>
              <a:cs typeface="Arial" panose="020B0604020202020204" pitchFamily="34" charset="0"/>
            </a:endParaRPr>
          </a:p>
        </p:txBody>
      </p:sp>
      <p:pic>
        <p:nvPicPr>
          <p:cNvPr id="31"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32" name="Text 29"/>
          <p:cNvSpPr txBox="1"/>
          <p:nvPr/>
        </p:nvSpPr>
        <p:spPr>
          <a:xfrm>
            <a:off x="1508760" y="6309360"/>
            <a:ext cx="8961120" cy="256032"/>
          </a:xfrm>
          <a:prstGeom prst="rect">
            <a:avLst/>
          </a:prstGeom>
          <a:noFill/>
          <a:ln/>
        </p:spPr>
        <p:txBody>
          <a:bodyPr wrap="square" lIns="0" tIns="0" rIns="0" bIns="0" rtlCol="0" anchor="ctr"/>
          <a:lstStyle/>
          <a:p>
            <a:pPr marL="0" indent="0">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5 Ademhaling · alarmsignalen p. 53 · Benauwdheid, Wat doe je? p. 53–54</a:t>
            </a:r>
            <a:endParaRPr lang="nl-NL" sz="900" noProof="0">
              <a:latin typeface="Arial" panose="020B0604020202020204" pitchFamily="34" charset="0"/>
              <a:cs typeface="Arial" panose="020B0604020202020204" pitchFamily="34" charset="0"/>
            </a:endParaRPr>
          </a:p>
        </p:txBody>
      </p:sp>
      <p:sp>
        <p:nvSpPr>
          <p:cNvPr id="33" name="Text 30"/>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13</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LESSTAP 4 · BLIJVEN CONTROLEREN</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Kijk opnieuw: wat is er veranderd?</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964692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964692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1</a:t>
            </a:r>
            <a:endParaRPr lang="nl-NL" sz="1000" noProof="0">
              <a:latin typeface="Arial" panose="020B0604020202020204" pitchFamily="34" charset="0"/>
              <a:cs typeface="Arial" panose="020B0604020202020204" pitchFamily="34" charset="0"/>
            </a:endParaRPr>
          </a:p>
        </p:txBody>
      </p:sp>
      <p:sp>
        <p:nvSpPr>
          <p:cNvPr id="6" name="Shape 4"/>
          <p:cNvSpPr/>
          <p:nvPr/>
        </p:nvSpPr>
        <p:spPr>
          <a:xfrm>
            <a:off x="1005840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7" name="Text 5"/>
          <p:cNvSpPr txBox="1"/>
          <p:nvPr/>
        </p:nvSpPr>
        <p:spPr>
          <a:xfrm>
            <a:off x="1005840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2</a:t>
            </a:r>
            <a:endParaRPr lang="nl-NL" sz="1000" noProof="0">
              <a:latin typeface="Arial" panose="020B0604020202020204" pitchFamily="34" charset="0"/>
              <a:cs typeface="Arial" panose="020B0604020202020204" pitchFamily="34" charset="0"/>
            </a:endParaRPr>
          </a:p>
        </p:txBody>
      </p:sp>
      <p:sp>
        <p:nvSpPr>
          <p:cNvPr id="8" name="Shape 6"/>
          <p:cNvSpPr/>
          <p:nvPr/>
        </p:nvSpPr>
        <p:spPr>
          <a:xfrm>
            <a:off x="1046988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9" name="Text 7"/>
          <p:cNvSpPr txBox="1"/>
          <p:nvPr/>
        </p:nvSpPr>
        <p:spPr>
          <a:xfrm>
            <a:off x="1046988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3</a:t>
            </a:r>
            <a:endParaRPr lang="nl-NL" sz="1000" noProof="0">
              <a:latin typeface="Arial" panose="020B0604020202020204" pitchFamily="34" charset="0"/>
              <a:cs typeface="Arial" panose="020B0604020202020204" pitchFamily="34" charset="0"/>
            </a:endParaRPr>
          </a:p>
        </p:txBody>
      </p:sp>
      <p:sp>
        <p:nvSpPr>
          <p:cNvPr id="10" name="Shape 8"/>
          <p:cNvSpPr/>
          <p:nvPr/>
        </p:nvSpPr>
        <p:spPr>
          <a:xfrm>
            <a:off x="10881360" y="365760"/>
            <a:ext cx="310896" cy="310896"/>
          </a:xfrm>
          <a:prstGeom prst="ellipse">
            <a:avLst/>
          </a:prstGeom>
          <a:solidFill>
            <a:srgbClr val="F59638"/>
          </a:solidFill>
          <a:ln w="15875">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1" name="Text 9"/>
          <p:cNvSpPr txBox="1"/>
          <p:nvPr/>
        </p:nvSpPr>
        <p:spPr>
          <a:xfrm>
            <a:off x="10881360" y="365760"/>
            <a:ext cx="310896" cy="310896"/>
          </a:xfrm>
          <a:prstGeom prst="rect">
            <a:avLst/>
          </a:prstGeom>
          <a:noFill/>
          <a:ln/>
        </p:spPr>
        <p:txBody>
          <a:bodyPr wrap="square" lIns="0" tIns="0" rIns="0" bIns="0" rtlCol="0" anchor="ctr"/>
          <a:lstStyle/>
          <a:p>
            <a:pPr marL="0" indent="0" algn="ctr">
              <a:buNone/>
            </a:pPr>
            <a:r>
              <a:rPr lang="nl-NL" sz="1000" b="1" noProof="0">
                <a:solidFill>
                  <a:srgbClr val="FFFFFF"/>
                </a:solidFill>
                <a:latin typeface="Arial" panose="020B0604020202020204" pitchFamily="34" charset="0"/>
                <a:ea typeface="Alaska Contrast" pitchFamily="34" charset="-122"/>
                <a:cs typeface="Arial" panose="020B0604020202020204" pitchFamily="34" charset="0"/>
              </a:rPr>
              <a:t>4</a:t>
            </a:r>
            <a:endParaRPr lang="nl-NL" sz="1000" noProof="0">
              <a:latin typeface="Arial" panose="020B0604020202020204" pitchFamily="34" charset="0"/>
              <a:cs typeface="Arial" panose="020B0604020202020204" pitchFamily="34" charset="0"/>
            </a:endParaRPr>
          </a:p>
        </p:txBody>
      </p:sp>
      <p:sp>
        <p:nvSpPr>
          <p:cNvPr id="12" name="Shape 10"/>
          <p:cNvSpPr/>
          <p:nvPr/>
        </p:nvSpPr>
        <p:spPr>
          <a:xfrm>
            <a:off x="1129284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1129284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5</a:t>
            </a:r>
            <a:endParaRPr lang="nl-NL" sz="1000" noProof="0">
              <a:latin typeface="Arial" panose="020B0604020202020204" pitchFamily="34" charset="0"/>
              <a:cs typeface="Arial" panose="020B0604020202020204" pitchFamily="34" charset="0"/>
            </a:endParaRPr>
          </a:p>
        </p:txBody>
      </p:sp>
      <p:sp>
        <p:nvSpPr>
          <p:cNvPr id="14" name="Text 12"/>
          <p:cNvSpPr txBox="1"/>
          <p:nvPr/>
        </p:nvSpPr>
        <p:spPr>
          <a:xfrm>
            <a:off x="548640" y="1600200"/>
            <a:ext cx="5120640" cy="274320"/>
          </a:xfrm>
          <a:prstGeom prst="rect">
            <a:avLst/>
          </a:prstGeom>
          <a:noFill/>
          <a:ln/>
        </p:spPr>
        <p:txBody>
          <a:bodyPr wrap="square" lIns="0" tIns="0" rIns="0" bIns="0" rtlCol="0" anchor="ctr"/>
          <a:lstStyle/>
          <a:p>
            <a:pPr marL="0" indent="0">
              <a:buNone/>
            </a:pPr>
            <a:r>
              <a:rPr lang="nl-NL" sz="1100" b="1" kern="0" spc="150" noProof="0">
                <a:solidFill>
                  <a:srgbClr val="6B7C8C"/>
                </a:solidFill>
                <a:latin typeface="Arial" panose="020B0604020202020204" pitchFamily="34" charset="0"/>
                <a:ea typeface="Alaska Contrast" pitchFamily="34" charset="-122"/>
                <a:cs typeface="Arial" panose="020B0604020202020204" pitchFamily="34" charset="0"/>
              </a:rPr>
              <a:t>BLIJF DE VITALE FUNCTIES CONTROLEREN</a:t>
            </a:r>
            <a:endParaRPr lang="nl-NL" sz="1100" noProof="0">
              <a:latin typeface="Arial" panose="020B0604020202020204" pitchFamily="34" charset="0"/>
              <a:cs typeface="Arial" panose="020B0604020202020204" pitchFamily="34" charset="0"/>
            </a:endParaRPr>
          </a:p>
        </p:txBody>
      </p:sp>
      <p:sp>
        <p:nvSpPr>
          <p:cNvPr id="15" name="Shape 13"/>
          <p:cNvSpPr/>
          <p:nvPr/>
        </p:nvSpPr>
        <p:spPr>
          <a:xfrm>
            <a:off x="548640" y="2011680"/>
            <a:ext cx="5120640" cy="1078992"/>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6" name="Text 14"/>
          <p:cNvSpPr txBox="1"/>
          <p:nvPr/>
        </p:nvSpPr>
        <p:spPr>
          <a:xfrm>
            <a:off x="822960" y="2121408"/>
            <a:ext cx="4572000" cy="320040"/>
          </a:xfrm>
          <a:prstGeom prst="rect">
            <a:avLst/>
          </a:prstGeom>
          <a:noFill/>
          <a:ln/>
        </p:spPr>
        <p:txBody>
          <a:bodyPr wrap="square" lIns="0" tIns="0" rIns="0" bIns="0" rtlCol="0" anchor="ctr"/>
          <a:lstStyle/>
          <a:p>
            <a:pPr marL="0" indent="0">
              <a:buNone/>
            </a:pPr>
            <a:r>
              <a:rPr lang="nl-NL" sz="1600" b="1" noProof="0">
                <a:solidFill>
                  <a:srgbClr val="0C3B62"/>
                </a:solidFill>
                <a:latin typeface="Arial" panose="020B0604020202020204" pitchFamily="34" charset="0"/>
                <a:ea typeface="Alaska Contrast" pitchFamily="34" charset="-122"/>
                <a:cs typeface="Arial" panose="020B0604020202020204" pitchFamily="34" charset="0"/>
              </a:rPr>
              <a:t>Ademhaling</a:t>
            </a:r>
            <a:endParaRPr lang="nl-NL" sz="1600" noProof="0">
              <a:latin typeface="Arial" panose="020B0604020202020204" pitchFamily="34" charset="0"/>
              <a:cs typeface="Arial" panose="020B0604020202020204" pitchFamily="34" charset="0"/>
            </a:endParaRPr>
          </a:p>
        </p:txBody>
      </p:sp>
      <p:sp>
        <p:nvSpPr>
          <p:cNvPr id="17" name="Text 15"/>
          <p:cNvSpPr txBox="1"/>
          <p:nvPr/>
        </p:nvSpPr>
        <p:spPr>
          <a:xfrm>
            <a:off x="822960" y="2468880"/>
            <a:ext cx="4572000" cy="594360"/>
          </a:xfrm>
          <a:prstGeom prst="rect">
            <a:avLst/>
          </a:prstGeom>
          <a:noFill/>
          <a:ln/>
        </p:spPr>
        <p:txBody>
          <a:bodyPr wrap="square" lIns="0" tIns="0" rIns="0" bIns="0" rtlCol="0" anchor="t"/>
          <a:lstStyle/>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Wordt de ademhaling rustiger of juist moeilijker? Ademt de persoon sneller, trager of hoorbaar?</a:t>
            </a:r>
            <a:endParaRPr lang="nl-NL" sz="1300" noProof="0">
              <a:latin typeface="Arial" panose="020B0604020202020204" pitchFamily="34" charset="0"/>
              <a:cs typeface="Arial" panose="020B0604020202020204" pitchFamily="34" charset="0"/>
            </a:endParaRPr>
          </a:p>
        </p:txBody>
      </p:sp>
      <p:sp>
        <p:nvSpPr>
          <p:cNvPr id="18" name="Shape 16"/>
          <p:cNvSpPr/>
          <p:nvPr/>
        </p:nvSpPr>
        <p:spPr>
          <a:xfrm>
            <a:off x="548640" y="3246120"/>
            <a:ext cx="5120640" cy="1078992"/>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9" name="Text 17"/>
          <p:cNvSpPr txBox="1"/>
          <p:nvPr/>
        </p:nvSpPr>
        <p:spPr>
          <a:xfrm>
            <a:off x="822960" y="3355848"/>
            <a:ext cx="4572000" cy="320040"/>
          </a:xfrm>
          <a:prstGeom prst="rect">
            <a:avLst/>
          </a:prstGeom>
          <a:noFill/>
          <a:ln/>
        </p:spPr>
        <p:txBody>
          <a:bodyPr wrap="square" lIns="0" tIns="0" rIns="0" bIns="0" rtlCol="0" anchor="ctr"/>
          <a:lstStyle/>
          <a:p>
            <a:pPr marL="0" indent="0">
              <a:buNone/>
            </a:pPr>
            <a:r>
              <a:rPr lang="nl-NL" sz="1600" b="1" noProof="0">
                <a:solidFill>
                  <a:srgbClr val="0C3B62"/>
                </a:solidFill>
                <a:latin typeface="Arial" panose="020B0604020202020204" pitchFamily="34" charset="0"/>
                <a:ea typeface="Alaska Contrast" pitchFamily="34" charset="-122"/>
                <a:cs typeface="Arial" panose="020B0604020202020204" pitchFamily="34" charset="0"/>
              </a:rPr>
              <a:t>Bewustzijn</a:t>
            </a:r>
            <a:endParaRPr lang="nl-NL" sz="1600" noProof="0">
              <a:latin typeface="Arial" panose="020B0604020202020204" pitchFamily="34" charset="0"/>
              <a:cs typeface="Arial" panose="020B0604020202020204" pitchFamily="34" charset="0"/>
            </a:endParaRPr>
          </a:p>
        </p:txBody>
      </p:sp>
      <p:sp>
        <p:nvSpPr>
          <p:cNvPr id="20" name="Text 18"/>
          <p:cNvSpPr txBox="1"/>
          <p:nvPr/>
        </p:nvSpPr>
        <p:spPr>
          <a:xfrm>
            <a:off x="822960" y="3703320"/>
            <a:ext cx="4572000" cy="594360"/>
          </a:xfrm>
          <a:prstGeom prst="rect">
            <a:avLst/>
          </a:prstGeom>
          <a:noFill/>
          <a:ln/>
        </p:spPr>
        <p:txBody>
          <a:bodyPr wrap="square" lIns="0" tIns="0" rIns="0" bIns="0" rtlCol="0" anchor="t"/>
          <a:lstStyle/>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Reageert de persoon normaal? Hoe alert en aanspreekbaar is de persoon?</a:t>
            </a:r>
            <a:endParaRPr lang="nl-NL" sz="1300" noProof="0">
              <a:latin typeface="Arial" panose="020B0604020202020204" pitchFamily="34" charset="0"/>
              <a:cs typeface="Arial" panose="020B0604020202020204" pitchFamily="34" charset="0"/>
            </a:endParaRPr>
          </a:p>
        </p:txBody>
      </p:sp>
      <p:sp>
        <p:nvSpPr>
          <p:cNvPr id="21" name="Shape 19"/>
          <p:cNvSpPr/>
          <p:nvPr/>
        </p:nvSpPr>
        <p:spPr>
          <a:xfrm>
            <a:off x="548640" y="4480560"/>
            <a:ext cx="5120640" cy="1078992"/>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2" name="Text 20"/>
          <p:cNvSpPr txBox="1"/>
          <p:nvPr/>
        </p:nvSpPr>
        <p:spPr>
          <a:xfrm>
            <a:off x="822960" y="4590288"/>
            <a:ext cx="4572000" cy="320040"/>
          </a:xfrm>
          <a:prstGeom prst="rect">
            <a:avLst/>
          </a:prstGeom>
          <a:noFill/>
          <a:ln/>
        </p:spPr>
        <p:txBody>
          <a:bodyPr wrap="square" lIns="0" tIns="0" rIns="0" bIns="0" rtlCol="0" anchor="ctr"/>
          <a:lstStyle/>
          <a:p>
            <a:pPr marL="0" indent="0">
              <a:buNone/>
            </a:pPr>
            <a:r>
              <a:rPr lang="nl-NL" sz="1600" b="1" noProof="0">
                <a:solidFill>
                  <a:srgbClr val="0C3B62"/>
                </a:solidFill>
                <a:latin typeface="Arial" panose="020B0604020202020204" pitchFamily="34" charset="0"/>
                <a:ea typeface="Alaska Contrast" pitchFamily="34" charset="-122"/>
                <a:cs typeface="Arial" panose="020B0604020202020204" pitchFamily="34" charset="0"/>
              </a:rPr>
              <a:t>Verergering</a:t>
            </a:r>
            <a:endParaRPr lang="nl-NL" sz="1600" noProof="0">
              <a:latin typeface="Arial" panose="020B0604020202020204" pitchFamily="34" charset="0"/>
              <a:cs typeface="Arial" panose="020B0604020202020204" pitchFamily="34" charset="0"/>
            </a:endParaRPr>
          </a:p>
        </p:txBody>
      </p:sp>
      <p:sp>
        <p:nvSpPr>
          <p:cNvPr id="23" name="Text 21"/>
          <p:cNvSpPr txBox="1"/>
          <p:nvPr/>
        </p:nvSpPr>
        <p:spPr>
          <a:xfrm>
            <a:off x="822960" y="4937760"/>
            <a:ext cx="4572000" cy="594360"/>
          </a:xfrm>
          <a:prstGeom prst="rect">
            <a:avLst/>
          </a:prstGeom>
          <a:noFill/>
          <a:ln/>
        </p:spPr>
        <p:txBody>
          <a:bodyPr wrap="square" lIns="0" tIns="0" rIns="0" bIns="0" rtlCol="0" anchor="t"/>
          <a:lstStyle/>
          <a:p>
            <a:pPr marL="0" indent="0">
              <a:buNone/>
            </a:pPr>
            <a:r>
              <a:rPr lang="nl-NL" sz="1300" noProof="0">
                <a:solidFill>
                  <a:srgbClr val="3B5C77"/>
                </a:solidFill>
                <a:latin typeface="Arial" panose="020B0604020202020204" pitchFamily="34" charset="0"/>
                <a:ea typeface="Alaska Contrast" pitchFamily="34" charset="-122"/>
                <a:cs typeface="Arial" panose="020B0604020202020204" pitchFamily="34" charset="0"/>
              </a:rPr>
              <a:t>Nemen de klachten toe? Kleuren lippen of gezicht blauw of paars? Kan de persoon nog goed praten?</a:t>
            </a:r>
            <a:endParaRPr lang="nl-NL" sz="1300" noProof="0">
              <a:latin typeface="Arial" panose="020B0604020202020204" pitchFamily="34" charset="0"/>
              <a:cs typeface="Arial" panose="020B0604020202020204" pitchFamily="34" charset="0"/>
            </a:endParaRPr>
          </a:p>
        </p:txBody>
      </p:sp>
      <p:sp>
        <p:nvSpPr>
          <p:cNvPr id="24" name="Text 22"/>
          <p:cNvSpPr txBox="1"/>
          <p:nvPr/>
        </p:nvSpPr>
        <p:spPr>
          <a:xfrm>
            <a:off x="6172200" y="1600200"/>
            <a:ext cx="5470855" cy="274320"/>
          </a:xfrm>
          <a:prstGeom prst="rect">
            <a:avLst/>
          </a:prstGeom>
          <a:noFill/>
          <a:ln/>
        </p:spPr>
        <p:txBody>
          <a:bodyPr wrap="square" lIns="0" tIns="0" rIns="0" bIns="0" rtlCol="0" anchor="ctr"/>
          <a:lstStyle/>
          <a:p>
            <a:pPr marL="0" indent="0">
              <a:buNone/>
            </a:pPr>
            <a:r>
              <a:rPr lang="nl-NL" sz="1100" b="1" kern="0" spc="150" noProof="0">
                <a:solidFill>
                  <a:srgbClr val="6B7C8C"/>
                </a:solidFill>
                <a:latin typeface="Arial" panose="020B0604020202020204" pitchFamily="34" charset="0"/>
                <a:ea typeface="Alaska Contrast" pitchFamily="34" charset="-122"/>
                <a:cs typeface="Arial" panose="020B0604020202020204" pitchFamily="34" charset="0"/>
              </a:rPr>
              <a:t>EN DAN?</a:t>
            </a:r>
            <a:endParaRPr lang="nl-NL" sz="1100" noProof="0">
              <a:latin typeface="Arial" panose="020B0604020202020204" pitchFamily="34" charset="0"/>
              <a:cs typeface="Arial" panose="020B0604020202020204" pitchFamily="34" charset="0"/>
            </a:endParaRPr>
          </a:p>
        </p:txBody>
      </p:sp>
      <p:sp>
        <p:nvSpPr>
          <p:cNvPr id="25" name="Shape 23"/>
          <p:cNvSpPr/>
          <p:nvPr/>
        </p:nvSpPr>
        <p:spPr>
          <a:xfrm>
            <a:off x="6172200" y="2011680"/>
            <a:ext cx="5470855" cy="86868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6" name="Text 24"/>
          <p:cNvSpPr txBox="1"/>
          <p:nvPr/>
        </p:nvSpPr>
        <p:spPr>
          <a:xfrm>
            <a:off x="6446520" y="2130552"/>
            <a:ext cx="1280160" cy="365760"/>
          </a:xfrm>
          <a:prstGeom prst="rect">
            <a:avLst/>
          </a:prstGeom>
          <a:noFill/>
          <a:ln/>
        </p:spPr>
        <p:txBody>
          <a:bodyPr wrap="square" lIns="0" tIns="0" rIns="0" bIns="0" rtlCol="0" anchor="t"/>
          <a:lstStyle/>
          <a:p>
            <a:pPr marL="0" indent="0">
              <a:buNone/>
            </a:pPr>
            <a:r>
              <a:rPr lang="nl-NL" sz="1600" b="1" noProof="0">
                <a:solidFill>
                  <a:srgbClr val="0C3B62"/>
                </a:solidFill>
                <a:latin typeface="Arial" panose="020B0604020202020204" pitchFamily="34" charset="0"/>
                <a:ea typeface="Alaska Contrast" pitchFamily="34" charset="-122"/>
                <a:cs typeface="Arial" panose="020B0604020202020204" pitchFamily="34" charset="0"/>
              </a:rPr>
              <a:t>Beter</a:t>
            </a:r>
            <a:endParaRPr lang="nl-NL" sz="1600" noProof="0">
              <a:latin typeface="Arial" panose="020B0604020202020204" pitchFamily="34" charset="0"/>
              <a:cs typeface="Arial" panose="020B0604020202020204" pitchFamily="34" charset="0"/>
            </a:endParaRPr>
          </a:p>
        </p:txBody>
      </p:sp>
      <p:sp>
        <p:nvSpPr>
          <p:cNvPr id="27" name="Text 25"/>
          <p:cNvSpPr txBox="1"/>
          <p:nvPr/>
        </p:nvSpPr>
        <p:spPr>
          <a:xfrm>
            <a:off x="7772400" y="2130552"/>
            <a:ext cx="3642055" cy="685800"/>
          </a:xfrm>
          <a:prstGeom prst="rect">
            <a:avLst/>
          </a:prstGeom>
          <a:noFill/>
          <a:ln/>
        </p:spPr>
        <p:txBody>
          <a:bodyPr wrap="square" lIns="0" tIns="0" rIns="0" bIns="0" rtlCol="0" anchor="t"/>
          <a:lstStyle/>
          <a:p>
            <a:pPr marL="0" indent="0">
              <a:buNone/>
            </a:pPr>
            <a:r>
              <a:rPr lang="nl-NL" sz="1300" noProof="0">
                <a:solidFill>
                  <a:srgbClr val="0C3B62"/>
                </a:solidFill>
                <a:latin typeface="Arial" panose="020B0604020202020204" pitchFamily="34" charset="0"/>
                <a:ea typeface="Alaska Contrast" pitchFamily="34" charset="-122"/>
                <a:cs typeface="Arial" panose="020B0604020202020204" pitchFamily="34" charset="0"/>
              </a:rPr>
              <a:t>Blijf ondersteunen en blijf controleren.</a:t>
            </a:r>
            <a:endParaRPr lang="nl-NL" sz="1300" noProof="0">
              <a:latin typeface="Arial" panose="020B0604020202020204" pitchFamily="34" charset="0"/>
              <a:cs typeface="Arial" panose="020B0604020202020204" pitchFamily="34" charset="0"/>
            </a:endParaRPr>
          </a:p>
        </p:txBody>
      </p:sp>
      <p:sp>
        <p:nvSpPr>
          <p:cNvPr id="28" name="Shape 26"/>
          <p:cNvSpPr/>
          <p:nvPr/>
        </p:nvSpPr>
        <p:spPr>
          <a:xfrm>
            <a:off x="6172200" y="2971800"/>
            <a:ext cx="5470855" cy="1234440"/>
          </a:xfrm>
          <a:prstGeom prst="rect">
            <a:avLst/>
          </a:prstGeom>
          <a:solidFill>
            <a:srgbClr val="E4EDF5"/>
          </a:solidFill>
          <a:ln w="12700">
            <a:solidFill>
              <a:srgbClr val="E4EDF5"/>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9" name="Text 27"/>
          <p:cNvSpPr txBox="1"/>
          <p:nvPr/>
        </p:nvSpPr>
        <p:spPr>
          <a:xfrm>
            <a:off x="6446520" y="3090672"/>
            <a:ext cx="1280160" cy="365760"/>
          </a:xfrm>
          <a:prstGeom prst="rect">
            <a:avLst/>
          </a:prstGeom>
          <a:noFill/>
          <a:ln/>
        </p:spPr>
        <p:txBody>
          <a:bodyPr wrap="square" lIns="0" tIns="0" rIns="0" bIns="0" rtlCol="0" anchor="t"/>
          <a:lstStyle/>
          <a:p>
            <a:pPr marL="0" indent="0">
              <a:buNone/>
            </a:pPr>
            <a:r>
              <a:rPr lang="nl-NL" sz="1600" b="1" noProof="0">
                <a:solidFill>
                  <a:srgbClr val="0C3B62"/>
                </a:solidFill>
                <a:latin typeface="Arial" panose="020B0604020202020204" pitchFamily="34" charset="0"/>
                <a:ea typeface="Alaska Contrast" pitchFamily="34" charset="-122"/>
                <a:cs typeface="Arial" panose="020B0604020202020204" pitchFamily="34" charset="0"/>
              </a:rPr>
              <a:t>Gelijk</a:t>
            </a:r>
            <a:endParaRPr lang="nl-NL" sz="1600" noProof="0">
              <a:latin typeface="Arial" panose="020B0604020202020204" pitchFamily="34" charset="0"/>
              <a:cs typeface="Arial" panose="020B0604020202020204" pitchFamily="34" charset="0"/>
            </a:endParaRPr>
          </a:p>
        </p:txBody>
      </p:sp>
      <p:sp>
        <p:nvSpPr>
          <p:cNvPr id="30" name="Text 28"/>
          <p:cNvSpPr txBox="1"/>
          <p:nvPr/>
        </p:nvSpPr>
        <p:spPr>
          <a:xfrm>
            <a:off x="7772400" y="3090672"/>
            <a:ext cx="3642055" cy="1051560"/>
          </a:xfrm>
          <a:prstGeom prst="rect">
            <a:avLst/>
          </a:prstGeom>
          <a:noFill/>
          <a:ln/>
        </p:spPr>
        <p:txBody>
          <a:bodyPr wrap="square" lIns="0" tIns="0" rIns="0" bIns="0" rtlCol="0" anchor="t"/>
          <a:lstStyle/>
          <a:p>
            <a:pPr marL="0" indent="0">
              <a:buNone/>
            </a:pPr>
            <a:r>
              <a:rPr lang="nl-NL" sz="1300" noProof="0">
                <a:solidFill>
                  <a:srgbClr val="0C3B62"/>
                </a:solidFill>
                <a:latin typeface="Arial" panose="020B0604020202020204" pitchFamily="34" charset="0"/>
                <a:ea typeface="Alaska Contrast" pitchFamily="34" charset="-122"/>
                <a:cs typeface="Arial" panose="020B0604020202020204" pitchFamily="34" charset="0"/>
              </a:rPr>
              <a:t>Worden de klachten niet beter, of doet ademen pijn? Neem contact op met de huisarts of huisartsenpost.</a:t>
            </a:r>
            <a:endParaRPr lang="nl-NL" sz="1300" noProof="0">
              <a:latin typeface="Arial" panose="020B0604020202020204" pitchFamily="34" charset="0"/>
              <a:cs typeface="Arial" panose="020B0604020202020204" pitchFamily="34" charset="0"/>
            </a:endParaRPr>
          </a:p>
        </p:txBody>
      </p:sp>
      <p:sp>
        <p:nvSpPr>
          <p:cNvPr id="31" name="Shape 29"/>
          <p:cNvSpPr/>
          <p:nvPr/>
        </p:nvSpPr>
        <p:spPr>
          <a:xfrm>
            <a:off x="6172200" y="4297680"/>
            <a:ext cx="5470855" cy="1481328"/>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32" name="Text 30"/>
          <p:cNvSpPr txBox="1"/>
          <p:nvPr/>
        </p:nvSpPr>
        <p:spPr>
          <a:xfrm>
            <a:off x="6446520" y="4416552"/>
            <a:ext cx="1280160" cy="365760"/>
          </a:xfrm>
          <a:prstGeom prst="rect">
            <a:avLst/>
          </a:prstGeom>
          <a:noFill/>
          <a:ln/>
        </p:spPr>
        <p:txBody>
          <a:bodyPr wrap="square" lIns="0" tIns="0" rIns="0" bIns="0" rtlCol="0" anchor="t"/>
          <a:lstStyle/>
          <a:p>
            <a:pPr marL="0" indent="0">
              <a:buNone/>
            </a:pPr>
            <a:r>
              <a:rPr lang="nl-NL" sz="1600" b="1" noProof="0">
                <a:solidFill>
                  <a:srgbClr val="F59638"/>
                </a:solidFill>
                <a:latin typeface="Arial" panose="020B0604020202020204" pitchFamily="34" charset="0"/>
                <a:ea typeface="Alaska Contrast" pitchFamily="34" charset="-122"/>
                <a:cs typeface="Arial" panose="020B0604020202020204" pitchFamily="34" charset="0"/>
              </a:rPr>
              <a:t>Slechter</a:t>
            </a:r>
            <a:endParaRPr lang="nl-NL" sz="1600" noProof="0">
              <a:latin typeface="Arial" panose="020B0604020202020204" pitchFamily="34" charset="0"/>
              <a:cs typeface="Arial" panose="020B0604020202020204" pitchFamily="34" charset="0"/>
            </a:endParaRPr>
          </a:p>
        </p:txBody>
      </p:sp>
      <p:sp>
        <p:nvSpPr>
          <p:cNvPr id="33" name="Text 31"/>
          <p:cNvSpPr txBox="1"/>
          <p:nvPr/>
        </p:nvSpPr>
        <p:spPr>
          <a:xfrm>
            <a:off x="7772400" y="4416552"/>
            <a:ext cx="3642055" cy="1298448"/>
          </a:xfrm>
          <a:prstGeom prst="rect">
            <a:avLst/>
          </a:prstGeom>
          <a:noFill/>
          <a:ln/>
        </p:spPr>
        <p:txBody>
          <a:bodyPr wrap="square" lIns="0" tIns="0" rIns="0" bIns="0" rtlCol="0" anchor="t"/>
          <a:lstStyle/>
          <a:p>
            <a:pPr marL="0" indent="0">
              <a:buNone/>
            </a:pPr>
            <a:r>
              <a:rPr lang="nl-NL" sz="1300" noProof="0">
                <a:solidFill>
                  <a:srgbClr val="FFFFFF"/>
                </a:solidFill>
                <a:latin typeface="Arial" panose="020B0604020202020204" pitchFamily="34" charset="0"/>
                <a:ea typeface="Alaska Contrast" pitchFamily="34" charset="-122"/>
                <a:cs typeface="Arial" panose="020B0604020202020204" pitchFamily="34" charset="0"/>
              </a:rPr>
              <a:t>Gaan de vitale functies achteruit? Bel 112. Bewusteloos en geen normale ademhaling? Bel 112, laat een AED halen en start met reanimeren.</a:t>
            </a:r>
            <a:endParaRPr lang="nl-NL" sz="1300" noProof="0">
              <a:latin typeface="Arial" panose="020B0604020202020204" pitchFamily="34" charset="0"/>
              <a:cs typeface="Arial" panose="020B0604020202020204" pitchFamily="34" charset="0"/>
            </a:endParaRPr>
          </a:p>
        </p:txBody>
      </p:sp>
      <p:pic>
        <p:nvPicPr>
          <p:cNvPr id="34"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35" name="Text 32"/>
          <p:cNvSpPr txBox="1"/>
          <p:nvPr/>
        </p:nvSpPr>
        <p:spPr>
          <a:xfrm>
            <a:off x="1508760" y="6309360"/>
            <a:ext cx="8961120" cy="256032"/>
          </a:xfrm>
          <a:prstGeom prst="rect">
            <a:avLst/>
          </a:prstGeom>
          <a:noFill/>
          <a:ln/>
        </p:spPr>
        <p:txBody>
          <a:bodyPr wrap="square" lIns="0" tIns="0" rIns="0" bIns="0" rtlCol="0" anchor="ctr"/>
          <a:lstStyle/>
          <a:p>
            <a:pPr marL="0" indent="0">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5 Ademhaling · Blijf de vitale functies controleren en Let op p. 54</a:t>
            </a:r>
            <a:endParaRPr lang="nl-NL" sz="900" noProof="0">
              <a:latin typeface="Arial" panose="020B0604020202020204" pitchFamily="34" charset="0"/>
              <a:cs typeface="Arial" panose="020B0604020202020204" pitchFamily="34" charset="0"/>
            </a:endParaRPr>
          </a:p>
        </p:txBody>
      </p:sp>
      <p:sp>
        <p:nvSpPr>
          <p:cNvPr id="36" name="Text 33"/>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14</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LESSTAP 5 · CASUS, TERUGBLIK EN PRAKTIJK</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Het kind bij de sportvereniging, in drie rondes</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964692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964692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1</a:t>
            </a:r>
            <a:endParaRPr lang="nl-NL" sz="1000" noProof="0">
              <a:latin typeface="Arial" panose="020B0604020202020204" pitchFamily="34" charset="0"/>
              <a:cs typeface="Arial" panose="020B0604020202020204" pitchFamily="34" charset="0"/>
            </a:endParaRPr>
          </a:p>
        </p:txBody>
      </p:sp>
      <p:sp>
        <p:nvSpPr>
          <p:cNvPr id="6" name="Shape 4"/>
          <p:cNvSpPr/>
          <p:nvPr/>
        </p:nvSpPr>
        <p:spPr>
          <a:xfrm>
            <a:off x="1005840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7" name="Text 5"/>
          <p:cNvSpPr txBox="1"/>
          <p:nvPr/>
        </p:nvSpPr>
        <p:spPr>
          <a:xfrm>
            <a:off x="1005840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2</a:t>
            </a:r>
            <a:endParaRPr lang="nl-NL" sz="1000" noProof="0">
              <a:latin typeface="Arial" panose="020B0604020202020204" pitchFamily="34" charset="0"/>
              <a:cs typeface="Arial" panose="020B0604020202020204" pitchFamily="34" charset="0"/>
            </a:endParaRPr>
          </a:p>
        </p:txBody>
      </p:sp>
      <p:sp>
        <p:nvSpPr>
          <p:cNvPr id="8" name="Shape 6"/>
          <p:cNvSpPr/>
          <p:nvPr/>
        </p:nvSpPr>
        <p:spPr>
          <a:xfrm>
            <a:off x="1046988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9" name="Text 7"/>
          <p:cNvSpPr txBox="1"/>
          <p:nvPr/>
        </p:nvSpPr>
        <p:spPr>
          <a:xfrm>
            <a:off x="1046988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3</a:t>
            </a:r>
            <a:endParaRPr lang="nl-NL" sz="1000" noProof="0">
              <a:latin typeface="Arial" panose="020B0604020202020204" pitchFamily="34" charset="0"/>
              <a:cs typeface="Arial" panose="020B0604020202020204" pitchFamily="34" charset="0"/>
            </a:endParaRPr>
          </a:p>
        </p:txBody>
      </p:sp>
      <p:sp>
        <p:nvSpPr>
          <p:cNvPr id="10" name="Shape 8"/>
          <p:cNvSpPr/>
          <p:nvPr/>
        </p:nvSpPr>
        <p:spPr>
          <a:xfrm>
            <a:off x="10881360" y="365760"/>
            <a:ext cx="310896" cy="310896"/>
          </a:xfrm>
          <a:prstGeom prst="ellipse">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1" name="Text 9"/>
          <p:cNvSpPr txBox="1"/>
          <p:nvPr/>
        </p:nvSpPr>
        <p:spPr>
          <a:xfrm>
            <a:off x="10881360" y="365760"/>
            <a:ext cx="310896" cy="310896"/>
          </a:xfrm>
          <a:prstGeom prst="rect">
            <a:avLst/>
          </a:prstGeom>
          <a:noFill/>
          <a:ln/>
        </p:spPr>
        <p:txBody>
          <a:bodyPr wrap="square" lIns="0" tIns="0" rIns="0" bIns="0" rtlCol="0" anchor="ctr"/>
          <a:lstStyle/>
          <a:p>
            <a:pPr marL="0" indent="0" algn="ctr">
              <a:buNone/>
            </a:pPr>
            <a:r>
              <a:rPr lang="nl-NL" sz="1000" b="1" noProof="0">
                <a:solidFill>
                  <a:srgbClr val="6B7C8C"/>
                </a:solidFill>
                <a:latin typeface="Arial" panose="020B0604020202020204" pitchFamily="34" charset="0"/>
                <a:ea typeface="Alaska Contrast" pitchFamily="34" charset="-122"/>
                <a:cs typeface="Arial" panose="020B0604020202020204" pitchFamily="34" charset="0"/>
              </a:rPr>
              <a:t>4</a:t>
            </a:r>
            <a:endParaRPr lang="nl-NL" sz="1000" noProof="0">
              <a:latin typeface="Arial" panose="020B0604020202020204" pitchFamily="34" charset="0"/>
              <a:cs typeface="Arial" panose="020B0604020202020204" pitchFamily="34" charset="0"/>
            </a:endParaRPr>
          </a:p>
        </p:txBody>
      </p:sp>
      <p:sp>
        <p:nvSpPr>
          <p:cNvPr id="12" name="Shape 10"/>
          <p:cNvSpPr/>
          <p:nvPr/>
        </p:nvSpPr>
        <p:spPr>
          <a:xfrm>
            <a:off x="11292840" y="365760"/>
            <a:ext cx="310896" cy="310896"/>
          </a:xfrm>
          <a:prstGeom prst="ellipse">
            <a:avLst/>
          </a:prstGeom>
          <a:solidFill>
            <a:srgbClr val="F59638"/>
          </a:solidFill>
          <a:ln w="15875">
            <a:solidFill>
              <a:srgbClr val="F5963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11292840" y="365760"/>
            <a:ext cx="310896" cy="310896"/>
          </a:xfrm>
          <a:prstGeom prst="rect">
            <a:avLst/>
          </a:prstGeom>
          <a:noFill/>
          <a:ln/>
        </p:spPr>
        <p:txBody>
          <a:bodyPr wrap="square" lIns="0" tIns="0" rIns="0" bIns="0" rtlCol="0" anchor="ctr"/>
          <a:lstStyle/>
          <a:p>
            <a:pPr marL="0" indent="0" algn="ctr">
              <a:buNone/>
            </a:pPr>
            <a:r>
              <a:rPr lang="nl-NL" sz="1000" b="1" noProof="0">
                <a:solidFill>
                  <a:srgbClr val="FFFFFF"/>
                </a:solidFill>
                <a:latin typeface="Arial" panose="020B0604020202020204" pitchFamily="34" charset="0"/>
                <a:ea typeface="Alaska Contrast" pitchFamily="34" charset="-122"/>
                <a:cs typeface="Arial" panose="020B0604020202020204" pitchFamily="34" charset="0"/>
              </a:rPr>
              <a:t>5</a:t>
            </a:r>
            <a:endParaRPr lang="nl-NL" sz="1000" noProof="0">
              <a:latin typeface="Arial" panose="020B0604020202020204" pitchFamily="34" charset="0"/>
              <a:cs typeface="Arial" panose="020B0604020202020204" pitchFamily="34" charset="0"/>
            </a:endParaRPr>
          </a:p>
        </p:txBody>
      </p:sp>
      <p:sp>
        <p:nvSpPr>
          <p:cNvPr id="14" name="Text 12"/>
          <p:cNvSpPr txBox="1"/>
          <p:nvPr/>
        </p:nvSpPr>
        <p:spPr>
          <a:xfrm>
            <a:off x="548640" y="1371600"/>
            <a:ext cx="11064240" cy="320040"/>
          </a:xfrm>
          <a:prstGeom prst="rect">
            <a:avLst/>
          </a:prstGeom>
          <a:noFill/>
          <a:ln/>
        </p:spPr>
        <p:txBody>
          <a:bodyPr wrap="square" lIns="0" tIns="0" rIns="0" bIns="0" rtlCol="0" anchor="ctr"/>
          <a:lstStyle/>
          <a:p>
            <a:pPr marL="0" indent="0">
              <a:buNone/>
            </a:pPr>
            <a:r>
              <a:rPr lang="nl-NL" sz="1400" noProof="0">
                <a:solidFill>
                  <a:srgbClr val="3B5C77"/>
                </a:solidFill>
                <a:latin typeface="Arial" panose="020B0604020202020204" pitchFamily="34" charset="0"/>
                <a:ea typeface="Alaska Contrast" pitchFamily="34" charset="-122"/>
                <a:cs typeface="Arial" panose="020B0604020202020204" pitchFamily="34" charset="0"/>
              </a:rPr>
              <a:t>Per ronde: wat zie je, hoe ernstig is het, wie bel je, wat doe je en waar blijf je op letten?</a:t>
            </a:r>
            <a:endParaRPr lang="nl-NL" sz="1400" noProof="0">
              <a:latin typeface="Arial" panose="020B0604020202020204" pitchFamily="34" charset="0"/>
              <a:cs typeface="Arial" panose="020B0604020202020204" pitchFamily="34" charset="0"/>
            </a:endParaRPr>
          </a:p>
        </p:txBody>
      </p:sp>
      <p:sp>
        <p:nvSpPr>
          <p:cNvPr id="15" name="Shape 13"/>
          <p:cNvSpPr/>
          <p:nvPr/>
        </p:nvSpPr>
        <p:spPr>
          <a:xfrm>
            <a:off x="548640" y="1828800"/>
            <a:ext cx="3520440" cy="201168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6" name="Text 14"/>
          <p:cNvSpPr txBox="1"/>
          <p:nvPr/>
        </p:nvSpPr>
        <p:spPr>
          <a:xfrm>
            <a:off x="822960" y="2011680"/>
            <a:ext cx="297180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RONDE 1</a:t>
            </a:r>
            <a:endParaRPr lang="nl-NL" sz="1100" noProof="0">
              <a:latin typeface="Arial" panose="020B0604020202020204" pitchFamily="34" charset="0"/>
              <a:cs typeface="Arial" panose="020B0604020202020204" pitchFamily="34" charset="0"/>
            </a:endParaRPr>
          </a:p>
        </p:txBody>
      </p:sp>
      <p:sp>
        <p:nvSpPr>
          <p:cNvPr id="17" name="Text 15"/>
          <p:cNvSpPr txBox="1"/>
          <p:nvPr/>
        </p:nvSpPr>
        <p:spPr>
          <a:xfrm>
            <a:off x="822960" y="2377440"/>
            <a:ext cx="3017520" cy="1325880"/>
          </a:xfrm>
          <a:prstGeom prst="rect">
            <a:avLst/>
          </a:prstGeom>
          <a:noFill/>
          <a:ln/>
        </p:spPr>
        <p:txBody>
          <a:bodyPr wrap="square" lIns="0" tIns="0" rIns="0" bIns="0" rtlCol="0" anchor="t"/>
          <a:lstStyle/>
          <a:p>
            <a:pPr marL="0" indent="0">
              <a:buNone/>
            </a:pPr>
            <a:r>
              <a:rPr lang="nl-NL" sz="1400" noProof="0">
                <a:solidFill>
                  <a:srgbClr val="0C3B62"/>
                </a:solidFill>
                <a:latin typeface="Arial" panose="020B0604020202020204" pitchFamily="34" charset="0"/>
                <a:ea typeface="Alaska Contrast" pitchFamily="34" charset="-122"/>
                <a:cs typeface="Arial" panose="020B0604020202020204" pitchFamily="34" charset="0"/>
              </a:rPr>
              <a:t>Het kind zit voorover en ademt snel, maar is alert en heeft een normale huidskleur. Het praat in zinnen van meer dan vijf woorden. Het heeft astma; de puffer zit in de tas.</a:t>
            </a:r>
            <a:endParaRPr lang="nl-NL" sz="1400" noProof="0">
              <a:latin typeface="Arial" panose="020B0604020202020204" pitchFamily="34" charset="0"/>
              <a:cs typeface="Arial" panose="020B0604020202020204" pitchFamily="34" charset="0"/>
            </a:endParaRPr>
          </a:p>
        </p:txBody>
      </p:sp>
      <p:sp>
        <p:nvSpPr>
          <p:cNvPr id="18" name="Shape 16"/>
          <p:cNvSpPr/>
          <p:nvPr/>
        </p:nvSpPr>
        <p:spPr>
          <a:xfrm>
            <a:off x="4325112" y="1828800"/>
            <a:ext cx="3520440" cy="2011680"/>
          </a:xfrm>
          <a:prstGeom prst="rect">
            <a:avLst/>
          </a:prstGeom>
          <a:solidFill>
            <a:srgbClr val="E4EDF5"/>
          </a:solidFill>
          <a:ln w="12700">
            <a:solidFill>
              <a:srgbClr val="E4EDF5"/>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9" name="Text 17"/>
          <p:cNvSpPr txBox="1"/>
          <p:nvPr/>
        </p:nvSpPr>
        <p:spPr>
          <a:xfrm>
            <a:off x="4599432" y="2011680"/>
            <a:ext cx="297180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RONDE 2</a:t>
            </a:r>
            <a:endParaRPr lang="nl-NL" sz="1100" noProof="0">
              <a:latin typeface="Arial" panose="020B0604020202020204" pitchFamily="34" charset="0"/>
              <a:cs typeface="Arial" panose="020B0604020202020204" pitchFamily="34" charset="0"/>
            </a:endParaRPr>
          </a:p>
        </p:txBody>
      </p:sp>
      <p:sp>
        <p:nvSpPr>
          <p:cNvPr id="20" name="Text 18"/>
          <p:cNvSpPr txBox="1"/>
          <p:nvPr/>
        </p:nvSpPr>
        <p:spPr>
          <a:xfrm>
            <a:off x="4599432" y="2377440"/>
            <a:ext cx="3017520" cy="1325880"/>
          </a:xfrm>
          <a:prstGeom prst="rect">
            <a:avLst/>
          </a:prstGeom>
          <a:noFill/>
          <a:ln/>
        </p:spPr>
        <p:txBody>
          <a:bodyPr wrap="square" lIns="0" tIns="0" rIns="0" bIns="0" rtlCol="0" anchor="t"/>
          <a:lstStyle/>
          <a:p>
            <a:pPr marL="0" indent="0">
              <a:buNone/>
            </a:pPr>
            <a:r>
              <a:rPr lang="nl-NL" sz="1400" noProof="0">
                <a:solidFill>
                  <a:srgbClr val="0C3B62"/>
                </a:solidFill>
                <a:latin typeface="Arial" panose="020B0604020202020204" pitchFamily="34" charset="0"/>
                <a:ea typeface="Alaska Contrast" pitchFamily="34" charset="-122"/>
                <a:cs typeface="Arial" panose="020B0604020202020204" pitchFamily="34" charset="0"/>
              </a:rPr>
              <a:t>De puffer helpt niet. Het kind kan geen vijf woorden meer achter elkaar zeggen.</a:t>
            </a:r>
            <a:endParaRPr lang="nl-NL" sz="1400" noProof="0">
              <a:latin typeface="Arial" panose="020B0604020202020204" pitchFamily="34" charset="0"/>
              <a:cs typeface="Arial" panose="020B0604020202020204" pitchFamily="34" charset="0"/>
            </a:endParaRPr>
          </a:p>
        </p:txBody>
      </p:sp>
      <p:sp>
        <p:nvSpPr>
          <p:cNvPr id="21" name="Shape 19"/>
          <p:cNvSpPr/>
          <p:nvPr/>
        </p:nvSpPr>
        <p:spPr>
          <a:xfrm>
            <a:off x="8101584" y="1828800"/>
            <a:ext cx="3520440" cy="20116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2" name="Text 20"/>
          <p:cNvSpPr txBox="1"/>
          <p:nvPr/>
        </p:nvSpPr>
        <p:spPr>
          <a:xfrm>
            <a:off x="8375904" y="2011680"/>
            <a:ext cx="297180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RONDE 3</a:t>
            </a:r>
            <a:endParaRPr lang="nl-NL" sz="1100" noProof="0">
              <a:latin typeface="Arial" panose="020B0604020202020204" pitchFamily="34" charset="0"/>
              <a:cs typeface="Arial" panose="020B0604020202020204" pitchFamily="34" charset="0"/>
            </a:endParaRPr>
          </a:p>
        </p:txBody>
      </p:sp>
      <p:sp>
        <p:nvSpPr>
          <p:cNvPr id="23" name="Text 21"/>
          <p:cNvSpPr txBox="1"/>
          <p:nvPr/>
        </p:nvSpPr>
        <p:spPr>
          <a:xfrm>
            <a:off x="8375904" y="2377440"/>
            <a:ext cx="3017520" cy="132588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De lippen kleuren blauw. Het kind reageert nauwelijks nog.</a:t>
            </a:r>
            <a:endParaRPr lang="nl-NL" sz="1400" noProof="0">
              <a:latin typeface="Arial" panose="020B0604020202020204" pitchFamily="34" charset="0"/>
              <a:cs typeface="Arial" panose="020B0604020202020204" pitchFamily="34" charset="0"/>
            </a:endParaRPr>
          </a:p>
        </p:txBody>
      </p:sp>
      <p:sp>
        <p:nvSpPr>
          <p:cNvPr id="24" name="Shape 22"/>
          <p:cNvSpPr/>
          <p:nvPr/>
        </p:nvSpPr>
        <p:spPr>
          <a:xfrm>
            <a:off x="548640" y="4005072"/>
            <a:ext cx="5440680" cy="1783080"/>
          </a:xfrm>
          <a:prstGeom prst="rect">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5" name="Text 23"/>
          <p:cNvSpPr txBox="1"/>
          <p:nvPr/>
        </p:nvSpPr>
        <p:spPr>
          <a:xfrm>
            <a:off x="822960" y="4187952"/>
            <a:ext cx="484632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TERUGBLIK</a:t>
            </a:r>
            <a:endParaRPr lang="nl-NL" sz="1100" noProof="0">
              <a:latin typeface="Arial" panose="020B0604020202020204" pitchFamily="34" charset="0"/>
              <a:cs typeface="Arial" panose="020B0604020202020204" pitchFamily="34" charset="0"/>
            </a:endParaRPr>
          </a:p>
        </p:txBody>
      </p:sp>
      <p:sp>
        <p:nvSpPr>
          <p:cNvPr id="26" name="Text 24"/>
          <p:cNvSpPr txBox="1"/>
          <p:nvPr/>
        </p:nvSpPr>
        <p:spPr>
          <a:xfrm>
            <a:off x="822960" y="4535424"/>
            <a:ext cx="4937760" cy="1143000"/>
          </a:xfrm>
          <a:prstGeom prst="rect">
            <a:avLst/>
          </a:prstGeom>
          <a:noFill/>
          <a:ln/>
        </p:spPr>
        <p:txBody>
          <a:bodyPr wrap="square" lIns="0" tIns="0" rIns="0" bIns="0" rtlCol="0" anchor="t"/>
          <a:lstStyle/>
          <a:p>
            <a:pPr marL="342900" indent="-342900">
              <a:spcAft>
                <a:spcPts val="400"/>
              </a:spcAft>
              <a:buSzPct val="100000"/>
              <a:buChar char="•"/>
            </a:pPr>
            <a:r>
              <a:rPr lang="nl-NL" sz="1300" noProof="0">
                <a:solidFill>
                  <a:srgbClr val="0C3B62"/>
                </a:solidFill>
                <a:latin typeface="Arial" panose="020B0604020202020204" pitchFamily="34" charset="0"/>
                <a:ea typeface="Alaska Contrast" pitchFamily="34" charset="-122"/>
                <a:cs typeface="Arial" panose="020B0604020202020204" pitchFamily="34" charset="0"/>
              </a:rPr>
              <a:t>Welke signalen laten zien dat iemand snel hulp nodig heeft?</a:t>
            </a:r>
            <a:endParaRPr lang="nl-NL" sz="1300" noProof="0">
              <a:latin typeface="Arial" panose="020B0604020202020204" pitchFamily="34" charset="0"/>
              <a:cs typeface="Arial" panose="020B0604020202020204" pitchFamily="34" charset="0"/>
            </a:endParaRPr>
          </a:p>
          <a:p>
            <a:pPr marL="342900" indent="-342900">
              <a:spcAft>
                <a:spcPts val="400"/>
              </a:spcAft>
              <a:buSzPct val="100000"/>
              <a:buChar char="•"/>
            </a:pPr>
            <a:r>
              <a:rPr lang="nl-NL" sz="1300" noProof="0">
                <a:solidFill>
                  <a:srgbClr val="0C3B62"/>
                </a:solidFill>
                <a:latin typeface="Arial" panose="020B0604020202020204" pitchFamily="34" charset="0"/>
                <a:ea typeface="Alaska Contrast" pitchFamily="34" charset="-122"/>
                <a:cs typeface="Arial" panose="020B0604020202020204" pitchFamily="34" charset="0"/>
              </a:rPr>
              <a:t>Wat kun je doen om de ademhaling te ondersteunen?</a:t>
            </a:r>
            <a:endParaRPr lang="nl-NL" sz="1300" noProof="0">
              <a:latin typeface="Arial" panose="020B0604020202020204" pitchFamily="34" charset="0"/>
              <a:cs typeface="Arial" panose="020B0604020202020204" pitchFamily="34" charset="0"/>
            </a:endParaRPr>
          </a:p>
          <a:p>
            <a:pPr marL="342900" indent="-342900">
              <a:spcAft>
                <a:spcPts val="400"/>
              </a:spcAft>
              <a:buSzPct val="100000"/>
              <a:buChar char="•"/>
            </a:pPr>
            <a:r>
              <a:rPr lang="nl-NL" sz="1300" noProof="0">
                <a:solidFill>
                  <a:srgbClr val="0C3B62"/>
                </a:solidFill>
                <a:latin typeface="Arial" panose="020B0604020202020204" pitchFamily="34" charset="0"/>
                <a:ea typeface="Alaska Contrast" pitchFamily="34" charset="-122"/>
                <a:cs typeface="Arial" panose="020B0604020202020204" pitchFamily="34" charset="0"/>
              </a:rPr>
              <a:t>Wanneer is 112 of de huisarts nodig bij problemen met de ademhaling?</a:t>
            </a:r>
            <a:endParaRPr lang="nl-NL" sz="1300" noProof="0">
              <a:latin typeface="Arial" panose="020B0604020202020204" pitchFamily="34" charset="0"/>
              <a:cs typeface="Arial" panose="020B0604020202020204" pitchFamily="34" charset="0"/>
            </a:endParaRPr>
          </a:p>
        </p:txBody>
      </p:sp>
      <p:sp>
        <p:nvSpPr>
          <p:cNvPr id="27" name="Shape 25"/>
          <p:cNvSpPr/>
          <p:nvPr/>
        </p:nvSpPr>
        <p:spPr>
          <a:xfrm>
            <a:off x="6245352" y="4005072"/>
            <a:ext cx="5397703" cy="1783080"/>
          </a:xfrm>
          <a:prstGeom prst="rect">
            <a:avLst/>
          </a:prstGeom>
          <a:solidFill>
            <a:srgbClr val="FFFFFF"/>
          </a:solidFill>
          <a:ln w="15875">
            <a:solidFill>
              <a:srgbClr val="C6D8E8"/>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28" name="Text 26"/>
          <p:cNvSpPr txBox="1"/>
          <p:nvPr/>
        </p:nvSpPr>
        <p:spPr>
          <a:xfrm>
            <a:off x="6519672" y="4187952"/>
            <a:ext cx="4849063"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BRUG NAAR DE PRAKTIJK</a:t>
            </a:r>
            <a:endParaRPr lang="nl-NL" sz="1100" noProof="0">
              <a:latin typeface="Arial" panose="020B0604020202020204" pitchFamily="34" charset="0"/>
              <a:cs typeface="Arial" panose="020B0604020202020204" pitchFamily="34" charset="0"/>
            </a:endParaRPr>
          </a:p>
        </p:txBody>
      </p:sp>
      <p:sp>
        <p:nvSpPr>
          <p:cNvPr id="29" name="Text 27"/>
          <p:cNvSpPr txBox="1"/>
          <p:nvPr/>
        </p:nvSpPr>
        <p:spPr>
          <a:xfrm>
            <a:off x="6519672" y="4535424"/>
            <a:ext cx="4894783" cy="1143000"/>
          </a:xfrm>
          <a:prstGeom prst="rect">
            <a:avLst/>
          </a:prstGeom>
          <a:noFill/>
          <a:ln/>
        </p:spPr>
        <p:txBody>
          <a:bodyPr wrap="square" lIns="0" tIns="0" rIns="0" bIns="0" rtlCol="0" anchor="t"/>
          <a:lstStyle/>
          <a:p>
            <a:pPr marL="342900" indent="-342900">
              <a:spcAft>
                <a:spcPts val="400"/>
              </a:spcAft>
              <a:buSzPct val="100000"/>
              <a:buChar char="•"/>
            </a:pPr>
            <a:r>
              <a:rPr lang="nl-NL" sz="1300" noProof="0">
                <a:solidFill>
                  <a:srgbClr val="0C3B62"/>
                </a:solidFill>
                <a:latin typeface="Arial" panose="020B0604020202020204" pitchFamily="34" charset="0"/>
                <a:ea typeface="Alaska Contrast" pitchFamily="34" charset="-122"/>
                <a:cs typeface="Arial" panose="020B0604020202020204" pitchFamily="34" charset="0"/>
              </a:rPr>
              <a:t>Een benauwde persoon ondersteunen in een goede houding</a:t>
            </a:r>
            <a:endParaRPr lang="nl-NL" sz="1300" noProof="0">
              <a:latin typeface="Arial" panose="020B0604020202020204" pitchFamily="34" charset="0"/>
              <a:cs typeface="Arial" panose="020B0604020202020204" pitchFamily="34" charset="0"/>
            </a:endParaRPr>
          </a:p>
          <a:p>
            <a:pPr marL="342900" indent="-342900">
              <a:spcAft>
                <a:spcPts val="400"/>
              </a:spcAft>
              <a:buSzPct val="100000"/>
              <a:buChar char="•"/>
            </a:pPr>
            <a:r>
              <a:rPr lang="nl-NL" sz="1300" noProof="0">
                <a:solidFill>
                  <a:srgbClr val="0C3B62"/>
                </a:solidFill>
                <a:latin typeface="Arial" panose="020B0604020202020204" pitchFamily="34" charset="0"/>
                <a:ea typeface="Alaska Contrast" pitchFamily="34" charset="-122"/>
                <a:cs typeface="Arial" panose="020B0604020202020204" pitchFamily="34" charset="0"/>
              </a:rPr>
              <a:t>Eigen medicatie laten aangeven</a:t>
            </a:r>
            <a:endParaRPr lang="nl-NL" sz="1300" noProof="0">
              <a:latin typeface="Arial" panose="020B0604020202020204" pitchFamily="34" charset="0"/>
              <a:cs typeface="Arial" panose="020B0604020202020204" pitchFamily="34" charset="0"/>
            </a:endParaRPr>
          </a:p>
          <a:p>
            <a:pPr marL="342900" indent="-342900">
              <a:spcAft>
                <a:spcPts val="400"/>
              </a:spcAft>
              <a:buSzPct val="100000"/>
              <a:buChar char="•"/>
            </a:pPr>
            <a:r>
              <a:rPr lang="nl-NL" sz="1300" noProof="0">
                <a:solidFill>
                  <a:srgbClr val="0C3B62"/>
                </a:solidFill>
                <a:latin typeface="Arial" panose="020B0604020202020204" pitchFamily="34" charset="0"/>
                <a:ea typeface="Alaska Contrast" pitchFamily="34" charset="-122"/>
                <a:cs typeface="Arial" panose="020B0604020202020204" pitchFamily="34" charset="0"/>
              </a:rPr>
              <a:t>Overschakelen naar reanimeren bij bewusteloosheid zonder normale ademhaling</a:t>
            </a:r>
            <a:endParaRPr lang="nl-NL" sz="1300" noProof="0">
              <a:latin typeface="Arial" panose="020B0604020202020204" pitchFamily="34" charset="0"/>
              <a:cs typeface="Arial" panose="020B0604020202020204" pitchFamily="34" charset="0"/>
            </a:endParaRPr>
          </a:p>
        </p:txBody>
      </p:sp>
      <p:pic>
        <p:nvPicPr>
          <p:cNvPr id="30"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31" name="Text 28"/>
          <p:cNvSpPr txBox="1"/>
          <p:nvPr/>
        </p:nvSpPr>
        <p:spPr>
          <a:xfrm>
            <a:off x="1508760" y="6309360"/>
            <a:ext cx="8961120" cy="256032"/>
          </a:xfrm>
          <a:prstGeom prst="rect">
            <a:avLst/>
          </a:prstGeom>
          <a:noFill/>
          <a:ln/>
        </p:spPr>
        <p:txBody>
          <a:bodyPr wrap="square" lIns="0" tIns="0" rIns="0" bIns="0" rtlCol="0" anchor="ctr"/>
          <a:lstStyle/>
          <a:p>
            <a:pPr marL="0" indent="0">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5 Ademhaling · p. 51–54 en Terugblik p. 61  </a:t>
            </a:r>
            <a:endParaRPr lang="nl-NL" sz="900" noProof="0">
              <a:latin typeface="Arial" panose="020B0604020202020204" pitchFamily="34" charset="0"/>
              <a:cs typeface="Arial" panose="020B0604020202020204" pitchFamily="34" charset="0"/>
            </a:endParaRPr>
          </a:p>
        </p:txBody>
      </p:sp>
      <p:sp>
        <p:nvSpPr>
          <p:cNvPr id="32" name="Text 29"/>
          <p:cNvSpPr txBox="1"/>
          <p:nvPr/>
        </p:nvSpPr>
        <p:spPr>
          <a:xfrm>
            <a:off x="11091672" y="6309360"/>
            <a:ext cx="548640" cy="256032"/>
          </a:xfrm>
          <a:prstGeom prst="rect">
            <a:avLst/>
          </a:prstGeom>
          <a:noFill/>
          <a:ln/>
        </p:spPr>
        <p:txBody>
          <a:bodyPr wrap="square" lIns="0" tIns="0" rIns="0" bIns="0" rtlCol="0" anchor="ctr"/>
          <a:lstStyle/>
          <a:p>
            <a:pPr marL="0" indent="0" algn="r">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1</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Algemene principes</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de veiligheid inschatten en de situatie zo nodig veilig maken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iemand rustig benaderen en de vitale functies controleren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kiezen welke hulp nodig is: 112, (spoed)contact met de huisarts of geen hulp</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Gevaar in de omgeving, ook onzichtbaar gevaar zoals rook, gas of elektriciteit. Hoe zit of ligt iemand erbij, zie je verwondingen, wat is de huidskleur, hoe alert is iemand?</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Wat gaat voor? Verhelp levensbedreigend letsel eerst. En: is een andere houding écht nodig?</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Een fietser ligt op straat, er staan mensen te kijken. De cursist benadert, verdeelt taken, belt 112 op luidspreker en kiest de houding.</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pPr marL="0" indent="0">
              <a:buNone/>
            </a:pPr>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1 · p. 9–24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2</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Levensbedreigend bloedverlies</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herkennen wanneer bloedverlies levensbedreigend is</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direct stevige druk geven en tegelijk 112 laten bellen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na minstens drie minuten druk de volgende stap kiezen</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Bloed spuit of stroomt, een plas bloed, doordrenkte kleding, een (deels) afgescheurd lichaamsdeel. De persoon is bleek, suf, klam of duizelig.</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27832"/>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Is het bloeden na minstens drie minuten druk gestopt? Dan een wonddrukverband. Zo niet: blijf drukken, of gebruik een tourniquet of hemostatisch gaas als je die hebt. Bij kinderen jonger dan 2 jaar: geen tourniquet. Volg het theorieboek. </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In tweetallen onder tijdsdruk: de één geeft druk, de ander belt 112 op luidspreker. Na drie minuten kiest het duo hardop de vervolgstap.</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2 · p. 25–31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3</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Circulatiestilstand</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een circulatiestilstand herkennen aan niet reageren en niet normaal ademen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reanimeren: volwassene 30:2, kind en baby eerst 5 beademingen en dan 15:2</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de AED aansluiten en de opdrachten direct opvolgen</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Reageert niet op aanspreken en schudden aan de schouders. Ademt niet, niet normaal, of je twijfelt. Trage, happende ademhaling is géén normale ademhaling.</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Twijfel je over de ademhaling? Ga uit van een circulatiestilstand en start. </a:t>
            </a:r>
            <a:r>
              <a:rPr lang="nl-NL" sz="1500" b="1" noProof="0">
                <a:solidFill>
                  <a:srgbClr val="0C3B62"/>
                </a:solidFill>
                <a:latin typeface="Arial" panose="020B0604020202020204" pitchFamily="34" charset="0"/>
                <a:ea typeface="Alaska Contrast" pitchFamily="34" charset="-122"/>
                <a:cs typeface="Arial" panose="020B0604020202020204" pitchFamily="34" charset="0"/>
              </a:rPr>
              <a:t>Volwassene: </a:t>
            </a:r>
            <a:r>
              <a:rPr lang="nl-NL" sz="1500" noProof="0">
                <a:solidFill>
                  <a:srgbClr val="0C3B62"/>
                </a:solidFill>
                <a:latin typeface="Arial" panose="020B0604020202020204" pitchFamily="34" charset="0"/>
                <a:ea typeface="Alaska Contrast" pitchFamily="34" charset="-122"/>
                <a:cs typeface="Arial" panose="020B0604020202020204" pitchFamily="34" charset="0"/>
              </a:rPr>
              <a:t>haal de AED eerst als deze binnen één minuut beschikbaar is. </a:t>
            </a:r>
            <a:r>
              <a:rPr lang="nl-NL" sz="1500" b="1" noProof="0">
                <a:solidFill>
                  <a:srgbClr val="0C3B62"/>
                </a:solidFill>
                <a:latin typeface="Arial" panose="020B0604020202020204" pitchFamily="34" charset="0"/>
                <a:ea typeface="Alaska Contrast" pitchFamily="34" charset="-122"/>
                <a:cs typeface="Arial" panose="020B0604020202020204" pitchFamily="34" charset="0"/>
              </a:rPr>
              <a:t>Kind of baby: </a:t>
            </a:r>
            <a:r>
              <a:rPr lang="nl-NL" sz="1500" noProof="0">
                <a:solidFill>
                  <a:srgbClr val="0C3B62"/>
                </a:solidFill>
                <a:latin typeface="Arial" panose="020B0604020202020204" pitchFamily="34" charset="0"/>
                <a:ea typeface="Alaska Contrast" pitchFamily="34" charset="-122"/>
                <a:cs typeface="Arial" panose="020B0604020202020204" pitchFamily="34" charset="0"/>
              </a:rPr>
              <a:t>start direct met reanimeren en ga niet weg om een AED te halen.</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Scenario met wisselende omstandigheden: alleen of met omstander, AED dichtbij of niet, volwassene of kind. De cursist zegt bij elke keuze waarom.</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3 · p. 32–43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4</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Luchtwegbelemmering</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effectief en niet-effectief hoesten van elkaar onderscheiden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err="1">
                <a:solidFill>
                  <a:srgbClr val="0C3B62"/>
                </a:solidFill>
                <a:latin typeface="Arial" panose="020B0604020202020204" pitchFamily="34" charset="0"/>
                <a:ea typeface="Alaska Contrast" pitchFamily="34" charset="-122"/>
                <a:cs typeface="Arial" panose="020B0604020202020204" pitchFamily="34" charset="0"/>
              </a:rPr>
              <a:t>rugslagen</a:t>
            </a:r>
            <a:r>
              <a:rPr lang="nl-NL" sz="1500" b="1" noProof="0">
                <a:solidFill>
                  <a:srgbClr val="0C3B62"/>
                </a:solidFill>
                <a:latin typeface="Arial" panose="020B0604020202020204" pitchFamily="34" charset="0"/>
                <a:ea typeface="Alaska Contrast" pitchFamily="34" charset="-122"/>
                <a:cs typeface="Arial" panose="020B0604020202020204" pitchFamily="34" charset="0"/>
              </a:rPr>
              <a:t> en buikstoten geven, bij een baby </a:t>
            </a:r>
            <a:r>
              <a:rPr lang="nl-NL" sz="1500" b="1" noProof="0" err="1">
                <a:solidFill>
                  <a:srgbClr val="0C3B62"/>
                </a:solidFill>
                <a:latin typeface="Arial" panose="020B0604020202020204" pitchFamily="34" charset="0"/>
                <a:ea typeface="Alaska Contrast" pitchFamily="34" charset="-122"/>
                <a:cs typeface="Arial" panose="020B0604020202020204" pitchFamily="34" charset="0"/>
              </a:rPr>
              <a:t>rugslagen</a:t>
            </a:r>
            <a:r>
              <a:rPr lang="nl-NL" sz="1500" b="1" noProof="0">
                <a:solidFill>
                  <a:srgbClr val="0C3B62"/>
                </a:solidFill>
                <a:latin typeface="Arial" panose="020B0604020202020204" pitchFamily="34" charset="0"/>
                <a:ea typeface="Alaska Contrast" pitchFamily="34" charset="-122"/>
                <a:cs typeface="Arial" panose="020B0604020202020204" pitchFamily="34" charset="0"/>
              </a:rPr>
              <a:t> en borststoten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starten met reanimeren als iemand bewusteloos raakt</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Effectief: luid en krachtig hoesten, diep inademen, kan praten. Niet-effectief: stil of geen hoest, kan niet praten, blauw, minder alert.</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Effectieve hoest: aanmoedigen en verder niets doen. Niet-effectief: 112 laten bellen en direct 5 </a:t>
            </a:r>
            <a:r>
              <a:rPr lang="nl-NL" sz="1500" noProof="0" err="1">
                <a:solidFill>
                  <a:srgbClr val="0C3B62"/>
                </a:solidFill>
                <a:latin typeface="Arial" panose="020B0604020202020204" pitchFamily="34" charset="0"/>
                <a:ea typeface="Alaska Contrast" pitchFamily="34" charset="-122"/>
                <a:cs typeface="Arial" panose="020B0604020202020204" pitchFamily="34" charset="0"/>
              </a:rPr>
              <a:t>rugslagen</a:t>
            </a:r>
            <a:r>
              <a:rPr lang="nl-NL" sz="1500" noProof="0">
                <a:solidFill>
                  <a:srgbClr val="0C3B62"/>
                </a:solidFill>
                <a:latin typeface="Arial" panose="020B0604020202020204" pitchFamily="34" charset="0"/>
                <a:ea typeface="Alaska Contrast" pitchFamily="34" charset="-122"/>
                <a:cs typeface="Arial" panose="020B0604020202020204" pitchFamily="34" charset="0"/>
              </a:rPr>
              <a:t>, dan 5 buikstoten. Alleen? Eerst de blokkade proberen te verhelpen.</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Hoestherkenning: de instructeur speelt verschillende hoesten voor. De groep benoemt effectief of niet-effectief en de eerste handeling.</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4 · p. 44–50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5</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Ademhaling</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afwijkende ademhaling herkennen door te kijken, te luisteren en te vragen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alarmsignalen onderscheiden en kiezen tussen 112, spoedcontact of huisarts</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de ademhaling ondersteunen, blijven controleren en bijsturen bij verslechtering</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Snel, langzaam, oppervlakkig of hoorbaar ademen, piepen of hijgen, moeite met praten. Alarmsignalen: geen hele zinnen, blauwe of paarse lippen, niet alert.</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Hevig benauwd, niet alert of blauw: bel 112. Geen 5 woorden achter elkaar of eigen medicijnen helpen niet: spoedcontact huisarts. Twijfel tussen paniek en een lichamelijke oorzaak? Ga uit van lichamelijk.</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Het benauwde kind bij de sportvereniging uit 'Stel je voor …', in drie rondes die steeds verergeren. De cursist past houding, hulpvraag en controle aan.</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5 · p. 51–61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6</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Circulatie</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signalen van shock, een ernstige allergische reactie en hartklachten herkennen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direct 112 bellen en inspanning voorkomen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een passende houding kiezen en de vitale functies blijven controleren</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Bleek of grauw, koud en klam, zwak of duizelig. Zwelling van tong of gezicht, piepende ademhaling. Drukkende pijn op de borst die uitstraalt.</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Welke houding: liggen, benen omhoog of het bovenlichaam iets hoger? Bij hartklachten laat je al een AED halen, buiten het zicht van de persoon.</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Drie korte casussen naast elkaar: shock, allergische reactie en pijn op de borst. Wat is hetzelfde en wat verschilt?</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6 · p. 62–68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7</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Bewustzijn</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verminderd bewustzijn en bewusteloosheid herkennen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bij bewusteloosheid 112 bellen, de luchtweg openen en de ademhaling beoordelen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een beroerte herkennen met de mond-spraak-</a:t>
            </a:r>
            <a:r>
              <a:rPr lang="nl-NL" sz="1500" b="1" noProof="0" err="1">
                <a:solidFill>
                  <a:srgbClr val="0C3B62"/>
                </a:solidFill>
                <a:latin typeface="Arial" panose="020B0604020202020204" pitchFamily="34" charset="0"/>
                <a:ea typeface="Alaska Contrast" pitchFamily="34" charset="-122"/>
                <a:cs typeface="Arial" panose="020B0604020202020204" pitchFamily="34" charset="0"/>
              </a:rPr>
              <a:t>armtest</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Oogcontact, reactie op aanspreken en schudden, een hangende mondhoek, kracht in armen en benen, trekkende bewegingen, verward of opstandig gedrag.</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Bewusteloos met normale ademhaling: luchtweg openhouden, of toch de stabiele zijligging? Flauwte: wanneer bel je alsnog 112?</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err="1">
                <a:solidFill>
                  <a:srgbClr val="FFFFFF"/>
                </a:solidFill>
                <a:latin typeface="Arial" panose="020B0604020202020204" pitchFamily="34" charset="0"/>
                <a:ea typeface="Alaska Contrast" pitchFamily="34" charset="-122"/>
                <a:cs typeface="Arial" panose="020B0604020202020204" pitchFamily="34" charset="0"/>
              </a:rPr>
              <a:t>Stationscircuit</a:t>
            </a:r>
            <a:r>
              <a:rPr lang="nl-NL" sz="1400" noProof="0">
                <a:solidFill>
                  <a:srgbClr val="FFFFFF"/>
                </a:solidFill>
                <a:latin typeface="Arial" panose="020B0604020202020204" pitchFamily="34" charset="0"/>
                <a:ea typeface="Alaska Contrast" pitchFamily="34" charset="-122"/>
                <a:cs typeface="Arial" panose="020B0604020202020204" pitchFamily="34" charset="0"/>
              </a:rPr>
              <a:t>: bewusteloosheid, mond-spraak-</a:t>
            </a:r>
            <a:r>
              <a:rPr lang="nl-NL" sz="1400" noProof="0" err="1">
                <a:solidFill>
                  <a:srgbClr val="FFFFFF"/>
                </a:solidFill>
                <a:latin typeface="Arial" panose="020B0604020202020204" pitchFamily="34" charset="0"/>
                <a:ea typeface="Alaska Contrast" pitchFamily="34" charset="-122"/>
                <a:cs typeface="Arial" panose="020B0604020202020204" pitchFamily="34" charset="0"/>
              </a:rPr>
              <a:t>armtest</a:t>
            </a:r>
            <a:r>
              <a:rPr lang="nl-NL" sz="1400" noProof="0">
                <a:solidFill>
                  <a:srgbClr val="FFFFFF"/>
                </a:solidFill>
                <a:latin typeface="Arial" panose="020B0604020202020204" pitchFamily="34" charset="0"/>
                <a:ea typeface="Alaska Contrast" pitchFamily="34" charset="-122"/>
                <a:cs typeface="Arial" panose="020B0604020202020204" pitchFamily="34" charset="0"/>
              </a:rPr>
              <a:t>, epileptische aanval en lage bloedsuiker. Per station één beslissing die de cursist hardop onderbouwt.</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7 · p. 69–81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8</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Letsel door temperatuur</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oververhitting, hitteberoerte en onderkoeling van elkaar onderscheiden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intensief koelen bij hitteberoerte en verdere afkoeling voorkomen bij onderkoeling</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weten wanneer 112 of de huisarts nodig is</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Alertheid is het kantelpunt: suf, verward, ongecoördineerd bewegen of evenwichtsproblemen. Stopt het rillen bij kou, dan verergert de onderkoeling.</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Alert bij warmte: koelen en na 20 minuten opnieuw beoordelen. Niet alert: 112 en direct intensief koelen. Onderkoeling: niet actief opwarmen.</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De hardloper uit 'Stel je voor …': bleek, klam, niet alert, wil door. Welke observatie is doorslaggevend? Werk daarna een variant met onderkoeling uit.</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8 · p. 82–88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9</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Letsel door gevaarlijke stoffen en elektriciteit</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eerst veilig handelen: eigen veiligheid, afstand, stroom uit als dat veilig kan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handelen bij een gevaarlijke stof via de mond of de huid</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na elektriciteitsletsel bewustzijn, ademhaling en ander letsel controleren</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Aanwijzingen in de omgeving: een verpakking, een fles, een kabel. Ruik de adem, kijk naar pupillen en ademhaling. Een ingeslikte </a:t>
            </a:r>
            <a:r>
              <a:rPr lang="nl-NL" sz="1500" noProof="0" err="1">
                <a:solidFill>
                  <a:srgbClr val="0C3B62"/>
                </a:solidFill>
                <a:latin typeface="Arial" panose="020B0604020202020204" pitchFamily="34" charset="0"/>
                <a:ea typeface="Alaska Contrast" pitchFamily="34" charset="-122"/>
                <a:cs typeface="Arial" panose="020B0604020202020204" pitchFamily="34" charset="0"/>
              </a:rPr>
              <a:t>knoopcelbatterij</a:t>
            </a:r>
            <a:r>
              <a:rPr lang="nl-NL" sz="1500" noProof="0">
                <a:solidFill>
                  <a:srgbClr val="0C3B62"/>
                </a:solidFill>
                <a:latin typeface="Arial" panose="020B0604020202020204" pitchFamily="34" charset="0"/>
                <a:ea typeface="Alaska Contrast" pitchFamily="34" charset="-122"/>
                <a:cs typeface="Arial" panose="020B0604020202020204" pitchFamily="34" charset="0"/>
              </a:rPr>
              <a:t> bij een kind is altijd een alarmsignaal.</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Kan ik veilig naderen? Bij hoogspanning, een bovenleiding, een losse kabel, water of een onbekende stroombron: afstand houden en 112 bellen.</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Korte situatieschetsen als startvraag: naderen of afstand houden? Pas als die keuze klopt, volgt de eerste hulp.</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9 · p. 89–96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10</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Wonden</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de ernst van een wond inschatten: plek, grootte, diepte en bloedverlies</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een wond schoonmaken en zo steriel mogelijk afdekken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een brandwond direct 10 tot 20 minuten koelen met lauw water</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Hoeveel bloedverlies, hoe groot en diep is de wond, waar zit die, steekt er iets uit, puilt er weefsel uit? Het overzicht op p. 99 helpt bij het inschatten.</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112, spoedcontact huisarts, contact huisarts of zelf verzorgen? Het overzicht 'Wie bel je voor hulp bij wonden?' is de beslisroute.</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Sorteeroefening met korte wondbeschrijvingen: cursisten leggen elke wond bij 112, spoed, huisarts of zelfzorg. Daarna verzorgen ze één wond in de praktijk.</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10 · p. 97–109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11</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Letsels aan botten, spieren en gewrichten</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signalen van ernstig letsel aan botten en gewrichten herkennen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extra beweging voorkomen en niets rechtzetten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koelen en ondersteunen bij kneuzing, verstuiking en spierletsel</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Een afwijkende stand, niet kunnen bewegen, een wond op de plek van de breuk, een witte huid voorbij het letsel. Na een val of ongeval: denk aan wervelletsel.</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112 bij een breuk van bovenbeen, heup, wervelkolom of bekken, een open breuk of een witte huid. Contact huisarts als vier stappen lopen niet lukt.</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Kneuzing, verstuiking of breuk? Laat cursisten ervaren dat ze dat niet hoeven te weten: ze kiezen op basis van alarmsignalen. Oefen daarna het steunverband.</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11 · p. 110–121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12</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Aangezichtsletsel</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ernstig letsel aan oog, neus en gebit herkennen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handelen bij een bloedneus, oogletsel en een losgeraakte tand</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kiezen tussen 112, de huisarts en de tandarts</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Bloed of een voorwerp in het oog, een afwijkende pupil, bloeden dat niet stopt, een mogelijk gebroken neus, signalen van schedel-hersenletsel.</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Bloedneus na een harde klap: niet snuiten, denk aan schedel-hersenletsel. Een blijvende tand zet je terug, een melktand niet.</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Start met de Terugblik-vraag: 'Welke situatie vind je het lastigst in te schatten?' Oefen daarna in tweetallen een oog spoelen.</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12 · p. 122–129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13</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Letsel door contact met dieren of planten</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een ernstige allergische reactie na een steek, beet of contact herkennen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een angel, teek of brandharen op de juiste manier verwijderen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weten wanneer 112 of de huisarts nodig is</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Steeds minder alert, hevig benauwd, zwelling van lippen, tong of keel, uitslag of bultjes over het hele lichaam. Een steek achter in de mond of keel.</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Een plaatselijke reactie verzorg je zelf. Signalen van een ernstige allergische reactie: direct 112 (zie hoofdstuk 6). Lukt het niet om de teek volledig te verwijderen of zat deze waarschijnlijk 24 uur of langer vast? Laat contact opnemen met de huisarts.</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De wandelaar met de tekenbeet uit 'Stel je voor …', daarna een variant met een wespensteek in de mond. Wat verandert er aan de beslissing?</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13 · p. 130–137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384048"/>
            <a:ext cx="11064240" cy="274320"/>
          </a:xfrm>
          <a:prstGeom prst="rect">
            <a:avLst/>
          </a:prstGeom>
          <a:noFill/>
          <a:ln/>
        </p:spPr>
        <p:txBody>
          <a:bodyPr wrap="square" lIns="0" tIns="0" rIns="0" bIns="0" rtlCol="0" anchor="ctr"/>
          <a:lstStyle/>
          <a:p>
            <a:pPr marL="0" indent="0">
              <a:buNone/>
            </a:pPr>
            <a:r>
              <a:rPr lang="nl-NL" sz="1100" b="1" kern="0" spc="200" noProof="0">
                <a:solidFill>
                  <a:srgbClr val="F59638"/>
                </a:solidFill>
                <a:latin typeface="Arial" panose="020B0604020202020204" pitchFamily="34" charset="0"/>
                <a:ea typeface="Alaska Contrast" pitchFamily="34" charset="-122"/>
                <a:cs typeface="Arial" panose="020B0604020202020204" pitchFamily="34" charset="0"/>
              </a:rPr>
              <a:t>HOOFDSTUKMODULE 14</a:t>
            </a:r>
            <a:endParaRPr lang="nl-NL" sz="1100" noProof="0">
              <a:latin typeface="Arial" panose="020B0604020202020204" pitchFamily="34" charset="0"/>
              <a:cs typeface="Arial" panose="020B0604020202020204" pitchFamily="34" charset="0"/>
            </a:endParaRPr>
          </a:p>
        </p:txBody>
      </p:sp>
      <p:sp>
        <p:nvSpPr>
          <p:cNvPr id="3" name="Text 1"/>
          <p:cNvSpPr txBox="1"/>
          <p:nvPr/>
        </p:nvSpPr>
        <p:spPr>
          <a:xfrm>
            <a:off x="548640" y="658368"/>
            <a:ext cx="11064240" cy="566928"/>
          </a:xfrm>
          <a:prstGeom prst="rect">
            <a:avLst/>
          </a:prstGeom>
          <a:noFill/>
          <a:ln/>
        </p:spPr>
        <p:txBody>
          <a:bodyPr wrap="square" lIns="0" tIns="0" rIns="0" bIns="0" rtlCol="0" anchor="t"/>
          <a:lstStyle/>
          <a:p>
            <a:pPr marL="0" indent="0">
              <a:buNone/>
            </a:pPr>
            <a:r>
              <a:rPr lang="nl-NL" sz="2800" b="1" noProof="0">
                <a:solidFill>
                  <a:srgbClr val="0C3B62"/>
                </a:solidFill>
                <a:latin typeface="Arial" panose="020B0604020202020204" pitchFamily="34" charset="0"/>
                <a:ea typeface="Alaska Contrast" pitchFamily="34" charset="-122"/>
                <a:cs typeface="Arial" panose="020B0604020202020204" pitchFamily="34" charset="0"/>
              </a:rPr>
              <a:t>Ziekteverschijnselen</a:t>
            </a:r>
            <a:endParaRPr lang="nl-NL" sz="2800" noProof="0">
              <a:latin typeface="Arial" panose="020B0604020202020204" pitchFamily="34" charset="0"/>
              <a:cs typeface="Arial" panose="020B0604020202020204" pitchFamily="34" charset="0"/>
            </a:endParaRPr>
          </a:p>
        </p:txBody>
      </p:sp>
      <p:sp>
        <p:nvSpPr>
          <p:cNvPr id="4" name="Shape 2"/>
          <p:cNvSpPr/>
          <p:nvPr/>
        </p:nvSpPr>
        <p:spPr>
          <a:xfrm>
            <a:off x="548640" y="1554480"/>
            <a:ext cx="4206240" cy="4206240"/>
          </a:xfrm>
          <a:prstGeom prst="rect">
            <a:avLst/>
          </a:prstGeom>
          <a:solidFill>
            <a:srgbClr val="F2F7FB"/>
          </a:solidFill>
          <a:ln w="12700">
            <a:solidFill>
              <a:srgbClr val="F2F7FB"/>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5" name="Text 3"/>
          <p:cNvSpPr txBox="1"/>
          <p:nvPr/>
        </p:nvSpPr>
        <p:spPr>
          <a:xfrm>
            <a:off x="868680" y="1828800"/>
            <a:ext cx="3566160"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KERN VAN DE LES</a:t>
            </a:r>
            <a:endParaRPr lang="nl-NL" sz="1100" noProof="0">
              <a:latin typeface="Arial" panose="020B0604020202020204" pitchFamily="34" charset="0"/>
              <a:cs typeface="Arial" panose="020B0604020202020204" pitchFamily="34" charset="0"/>
            </a:endParaRPr>
          </a:p>
        </p:txBody>
      </p:sp>
      <p:sp>
        <p:nvSpPr>
          <p:cNvPr id="6" name="Text 4"/>
          <p:cNvSpPr txBox="1"/>
          <p:nvPr/>
        </p:nvSpPr>
        <p:spPr>
          <a:xfrm>
            <a:off x="868680" y="2176272"/>
            <a:ext cx="3566160" cy="320040"/>
          </a:xfrm>
          <a:prstGeom prst="rect">
            <a:avLst/>
          </a:prstGeom>
          <a:noFill/>
          <a:ln/>
        </p:spPr>
        <p:txBody>
          <a:bodyPr wrap="square" lIns="0" tIns="0" rIns="0" bIns="0" rtlCol="0" anchor="ctr"/>
          <a:lstStyle/>
          <a:p>
            <a:pPr marL="0" indent="0">
              <a:buNone/>
            </a:pPr>
            <a:r>
              <a:rPr lang="nl-NL" sz="1400" noProof="0">
                <a:solidFill>
                  <a:srgbClr val="6B7C8C"/>
                </a:solidFill>
                <a:latin typeface="Arial" panose="020B0604020202020204" pitchFamily="34" charset="0"/>
                <a:ea typeface="Alaska Contrast" pitchFamily="34" charset="-122"/>
                <a:cs typeface="Arial" panose="020B0604020202020204" pitchFamily="34" charset="0"/>
              </a:rPr>
              <a:t>Na deze les kan de cursist:</a:t>
            </a:r>
            <a:endParaRPr lang="nl-NL" sz="1400" noProof="0">
              <a:latin typeface="Arial" panose="020B0604020202020204" pitchFamily="34" charset="0"/>
              <a:cs typeface="Arial" panose="020B0604020202020204" pitchFamily="34" charset="0"/>
            </a:endParaRPr>
          </a:p>
        </p:txBody>
      </p:sp>
      <p:sp>
        <p:nvSpPr>
          <p:cNvPr id="7" name="Text 5"/>
          <p:cNvSpPr txBox="1"/>
          <p:nvPr/>
        </p:nvSpPr>
        <p:spPr>
          <a:xfrm>
            <a:off x="868680" y="2697480"/>
            <a:ext cx="3611880" cy="2834640"/>
          </a:xfrm>
          <a:prstGeom prst="rect">
            <a:avLst/>
          </a:prstGeom>
          <a:noFill/>
          <a:ln/>
        </p:spPr>
        <p:txBody>
          <a:bodyPr wrap="square" lIns="0" tIns="0" rIns="0" bIns="0" rtlCol="0" anchor="t"/>
          <a:lstStyle/>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alarmsignalen bij koorts, pijn en hoofdpijn herkennen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jeuk, pijn en koorts verlichten binnen de eigen grenzen</a:t>
            </a:r>
            <a:endParaRPr lang="nl-NL" sz="1500" noProof="0">
              <a:latin typeface="Arial" panose="020B0604020202020204" pitchFamily="34" charset="0"/>
              <a:cs typeface="Arial" panose="020B0604020202020204" pitchFamily="34" charset="0"/>
            </a:endParaRPr>
          </a:p>
          <a:p>
            <a:pPr marL="279400" indent="-279400">
              <a:spcAft>
                <a:spcPts val="1600"/>
              </a:spcAft>
              <a:buSzPct val="100000"/>
              <a:buFont typeface="+mj-lt"/>
              <a:buAutoNum type="arabicPeriod"/>
            </a:pPr>
            <a:r>
              <a:rPr lang="nl-NL" sz="1500" b="1" noProof="0">
                <a:solidFill>
                  <a:srgbClr val="0C3B62"/>
                </a:solidFill>
                <a:latin typeface="Arial" panose="020B0604020202020204" pitchFamily="34" charset="0"/>
                <a:ea typeface="Alaska Contrast" pitchFamily="34" charset="-122"/>
                <a:cs typeface="Arial" panose="020B0604020202020204" pitchFamily="34" charset="0"/>
              </a:rPr>
              <a:t>kiezen tussen 112, spoedcontact, contact huisarts of een reguliere afspraak</a:t>
            </a:r>
            <a:endParaRPr lang="nl-NL" sz="1500" noProof="0">
              <a:latin typeface="Arial" panose="020B0604020202020204" pitchFamily="34" charset="0"/>
              <a:cs typeface="Arial" panose="020B0604020202020204" pitchFamily="34" charset="0"/>
            </a:endParaRPr>
          </a:p>
        </p:txBody>
      </p:sp>
      <p:sp>
        <p:nvSpPr>
          <p:cNvPr id="8" name="Text 6"/>
          <p:cNvSpPr txBox="1"/>
          <p:nvPr/>
        </p:nvSpPr>
        <p:spPr>
          <a:xfrm>
            <a:off x="5166360" y="1572768"/>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HERKENNEN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Hoe herken je …? · Waar let je op? · Alarmsignalen</a:t>
            </a:r>
            <a:endParaRPr lang="nl-NL" sz="1100" noProof="0">
              <a:latin typeface="Arial" panose="020B0604020202020204" pitchFamily="34" charset="0"/>
              <a:cs typeface="Arial" panose="020B0604020202020204" pitchFamily="34" charset="0"/>
            </a:endParaRPr>
          </a:p>
        </p:txBody>
      </p:sp>
      <p:sp>
        <p:nvSpPr>
          <p:cNvPr id="9" name="Text 7"/>
          <p:cNvSpPr txBox="1"/>
          <p:nvPr/>
        </p:nvSpPr>
        <p:spPr>
          <a:xfrm>
            <a:off x="5166360" y="1938528"/>
            <a:ext cx="6476695" cy="96012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Minder alert, hevig benauwd, blauw-paarse verkleuringen, puntvormige donkerrode of blauwrode vlekjes, nekpijn bij een jong kind.</a:t>
            </a:r>
            <a:endParaRPr lang="nl-NL" sz="1500" noProof="0">
              <a:latin typeface="Arial" panose="020B0604020202020204" pitchFamily="34" charset="0"/>
              <a:cs typeface="Arial" panose="020B0604020202020204" pitchFamily="34" charset="0"/>
            </a:endParaRPr>
          </a:p>
        </p:txBody>
      </p:sp>
      <p:sp>
        <p:nvSpPr>
          <p:cNvPr id="10" name="Text 8"/>
          <p:cNvSpPr txBox="1"/>
          <p:nvPr/>
        </p:nvSpPr>
        <p:spPr>
          <a:xfrm>
            <a:off x="5166360" y="2926080"/>
            <a:ext cx="647669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BESLISSEN</a:t>
            </a:r>
            <a:r>
              <a:rPr lang="nl-NL" sz="1100" i="1" noProof="0">
                <a:solidFill>
                  <a:srgbClr val="6B7C8C"/>
                </a:solidFill>
                <a:latin typeface="Arial" panose="020B0604020202020204" pitchFamily="34" charset="0"/>
                <a:ea typeface="Alaska Contrast" pitchFamily="34" charset="-122"/>
                <a:cs typeface="Arial" panose="020B0604020202020204" pitchFamily="34" charset="0"/>
              </a:rPr>
              <a:t>   Wat doe je?</a:t>
            </a:r>
            <a:endParaRPr lang="nl-NL" sz="1100" noProof="0">
              <a:latin typeface="Arial" panose="020B0604020202020204" pitchFamily="34" charset="0"/>
              <a:cs typeface="Arial" panose="020B0604020202020204" pitchFamily="34" charset="0"/>
            </a:endParaRPr>
          </a:p>
        </p:txBody>
      </p:sp>
      <p:sp>
        <p:nvSpPr>
          <p:cNvPr id="11" name="Text 9"/>
          <p:cNvSpPr txBox="1"/>
          <p:nvPr/>
        </p:nvSpPr>
        <p:spPr>
          <a:xfrm>
            <a:off x="5166360" y="3291840"/>
            <a:ext cx="6476695" cy="1143000"/>
          </a:xfrm>
          <a:prstGeom prst="rect">
            <a:avLst/>
          </a:prstGeom>
          <a:noFill/>
          <a:ln/>
        </p:spPr>
        <p:txBody>
          <a:bodyPr wrap="square" lIns="0" tIns="0" rIns="0" bIns="0" rtlCol="0" anchor="t"/>
          <a:lstStyle/>
          <a:p>
            <a:pPr marL="0" indent="0">
              <a:buNone/>
            </a:pPr>
            <a:r>
              <a:rPr lang="nl-NL" sz="1500" noProof="0">
                <a:solidFill>
                  <a:srgbClr val="0C3B62"/>
                </a:solidFill>
                <a:latin typeface="Arial" panose="020B0604020202020204" pitchFamily="34" charset="0"/>
                <a:ea typeface="Alaska Contrast" pitchFamily="34" charset="-122"/>
                <a:cs typeface="Arial" panose="020B0604020202020204" pitchFamily="34" charset="0"/>
              </a:rPr>
              <a:t>Vaak is geen eerste hulp nodig. De kern is de juiste vervolgzorg kiezen. Het overzicht op p. 139–140 is de beslisroute.</a:t>
            </a:r>
            <a:endParaRPr lang="nl-NL" sz="1500" noProof="0">
              <a:latin typeface="Arial" panose="020B0604020202020204" pitchFamily="34" charset="0"/>
              <a:cs typeface="Arial" panose="020B0604020202020204" pitchFamily="34" charset="0"/>
            </a:endParaRPr>
          </a:p>
        </p:txBody>
      </p:sp>
      <p:sp>
        <p:nvSpPr>
          <p:cNvPr id="12" name="Shape 10"/>
          <p:cNvSpPr/>
          <p:nvPr/>
        </p:nvSpPr>
        <p:spPr>
          <a:xfrm>
            <a:off x="5166360" y="4434840"/>
            <a:ext cx="6476695" cy="1325880"/>
          </a:xfrm>
          <a:prstGeom prst="rect">
            <a:avLst/>
          </a:prstGeom>
          <a:solidFill>
            <a:srgbClr val="0C3B62"/>
          </a:solidFill>
          <a:ln w="12700">
            <a:solidFill>
              <a:srgbClr val="0C3B62"/>
            </a:solidFill>
            <a:prstDash val="solid"/>
          </a:ln>
        </p:spPr>
        <p:txBody>
          <a:bodyPr/>
          <a:lstStyle/>
          <a:p>
            <a:endParaRPr lang="nl-NL" noProof="0">
              <a:latin typeface="Arial" panose="020B0604020202020204" pitchFamily="34" charset="0"/>
              <a:cs typeface="Arial" panose="020B0604020202020204" pitchFamily="34" charset="0"/>
            </a:endParaRPr>
          </a:p>
        </p:txBody>
      </p:sp>
      <p:sp>
        <p:nvSpPr>
          <p:cNvPr id="13" name="Text 11"/>
          <p:cNvSpPr txBox="1"/>
          <p:nvPr/>
        </p:nvSpPr>
        <p:spPr>
          <a:xfrm>
            <a:off x="5440680" y="4572000"/>
            <a:ext cx="5928055" cy="274320"/>
          </a:xfrm>
          <a:prstGeom prst="rect">
            <a:avLst/>
          </a:prstGeom>
          <a:noFill/>
          <a:ln/>
        </p:spPr>
        <p:txBody>
          <a:bodyPr wrap="square" lIns="0" tIns="0" rIns="0" bIns="0" rtlCol="0" anchor="ctr"/>
          <a:lstStyle/>
          <a:p>
            <a:pPr marL="0" indent="0">
              <a:buNone/>
            </a:pPr>
            <a:r>
              <a:rPr lang="nl-NL" sz="1100" b="1" kern="0" spc="150" noProof="0">
                <a:solidFill>
                  <a:srgbClr val="F59638"/>
                </a:solidFill>
                <a:latin typeface="Arial" panose="020B0604020202020204" pitchFamily="34" charset="0"/>
                <a:ea typeface="Alaska Contrast" pitchFamily="34" charset="-122"/>
                <a:cs typeface="Arial" panose="020B0604020202020204" pitchFamily="34" charset="0"/>
              </a:rPr>
              <a:t>OEFENEN</a:t>
            </a:r>
            <a:endParaRPr lang="nl-NL" sz="1100" noProof="0">
              <a:latin typeface="Arial" panose="020B0604020202020204" pitchFamily="34" charset="0"/>
              <a:cs typeface="Arial" panose="020B0604020202020204" pitchFamily="34" charset="0"/>
            </a:endParaRPr>
          </a:p>
        </p:txBody>
      </p:sp>
      <p:sp>
        <p:nvSpPr>
          <p:cNvPr id="14" name="Text 12"/>
          <p:cNvSpPr txBox="1"/>
          <p:nvPr/>
        </p:nvSpPr>
        <p:spPr>
          <a:xfrm>
            <a:off x="5440680" y="4873752"/>
            <a:ext cx="5928055" cy="822960"/>
          </a:xfrm>
          <a:prstGeom prst="rect">
            <a:avLst/>
          </a:prstGeom>
          <a:noFill/>
          <a:ln/>
        </p:spPr>
        <p:txBody>
          <a:bodyPr wrap="square" lIns="0" tIns="0" rIns="0" bIns="0" rtlCol="0" anchor="t"/>
          <a:lstStyle/>
          <a:p>
            <a:pPr marL="0" indent="0">
              <a:buNone/>
            </a:pPr>
            <a:r>
              <a:rPr lang="nl-NL" sz="1400" noProof="0">
                <a:solidFill>
                  <a:srgbClr val="FFFFFF"/>
                </a:solidFill>
                <a:latin typeface="Arial" panose="020B0604020202020204" pitchFamily="34" charset="0"/>
                <a:ea typeface="Alaska Contrast" pitchFamily="34" charset="-122"/>
                <a:cs typeface="Arial" panose="020B0604020202020204" pitchFamily="34" charset="0"/>
              </a:rPr>
              <a:t>Telefoonoefening: cursisten krijgen een korte klachtbeschrijving en kiezen welke hulp ze inschakelen, met één zin onderbouwing.</a:t>
            </a:r>
            <a:endParaRPr lang="nl-NL" sz="1400" noProof="0">
              <a:latin typeface="Arial" panose="020B0604020202020204" pitchFamily="34" charset="0"/>
              <a:cs typeface="Arial" panose="020B0604020202020204" pitchFamily="34" charset="0"/>
            </a:endParaRPr>
          </a:p>
        </p:txBody>
      </p:sp>
      <p:pic>
        <p:nvPicPr>
          <p:cNvPr id="15" name="Image 0" descr="preencoded.png"/>
          <p:cNvPicPr>
            <a:picLocks noChangeAspect="1"/>
          </p:cNvPicPr>
          <p:nvPr/>
        </p:nvPicPr>
        <p:blipFill>
          <a:blip r:embed="rId4"/>
          <a:stretch>
            <a:fillRect/>
          </a:stretch>
        </p:blipFill>
        <p:spPr>
          <a:xfrm>
            <a:off x="548640" y="6217920"/>
            <a:ext cx="722376" cy="411480"/>
          </a:xfrm>
          <a:prstGeom prst="rect">
            <a:avLst/>
          </a:prstGeom>
        </p:spPr>
      </p:pic>
      <p:sp>
        <p:nvSpPr>
          <p:cNvPr id="16" name="Text 13"/>
          <p:cNvSpPr txBox="1"/>
          <p:nvPr/>
        </p:nvSpPr>
        <p:spPr>
          <a:xfrm>
            <a:off x="1508760" y="6309360"/>
            <a:ext cx="8961120" cy="256032"/>
          </a:xfrm>
          <a:prstGeom prst="rect">
            <a:avLst/>
          </a:prstGeom>
          <a:noFill/>
          <a:ln/>
        </p:spPr>
        <p:txBody>
          <a:bodyPr wrap="square" lIns="0" tIns="0" rIns="0" bIns="0" rtlCol="0" anchor="ctr"/>
          <a:lstStyle/>
          <a:p>
            <a:r>
              <a:rPr lang="nl-NL" sz="900" noProof="0">
                <a:solidFill>
                  <a:srgbClr val="6B7C8C"/>
                </a:solidFill>
                <a:latin typeface="Arial" panose="020B0604020202020204" pitchFamily="34" charset="0"/>
                <a:ea typeface="Alaska Contrast" pitchFamily="34" charset="-122"/>
                <a:cs typeface="Arial" panose="020B0604020202020204" pitchFamily="34" charset="0"/>
              </a:rPr>
              <a:t>Theorieboek EHBO 29e druk · hoofdstuk 14 · p. 138–143 · lesroute: zie voorbeeldles dia 10–15</a:t>
            </a:r>
            <a:endParaRPr lang="nl-NL" sz="900" noProof="0">
              <a:latin typeface="Arial" panose="020B0604020202020204" pitchFamily="34" charset="0"/>
              <a:cs typeface="Arial" panose="020B0604020202020204" pitchFamily="34" charset="0"/>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C6321132AF692449FCE154B4DFF7A62" ma:contentTypeVersion="12" ma:contentTypeDescription="Een nieuw document maken." ma:contentTypeScope="" ma:versionID="92ddeb758132e9d05c7e527b932f53ba">
  <xsd:schema xmlns:xsd="http://www.w3.org/2001/XMLSchema" xmlns:xs="http://www.w3.org/2001/XMLSchema" xmlns:p="http://schemas.microsoft.com/office/2006/metadata/properties" xmlns:ns2="c13428c5-f6a4-4ac3-ac96-412c19943e74" xmlns:ns3="7609034c-c3c0-4b1d-8a13-c136791be9c3" targetNamespace="http://schemas.microsoft.com/office/2006/metadata/properties" ma:root="true" ma:fieldsID="ed01984377e52c5f89954b1e9950bc7a" ns2:_="" ns3:_="">
    <xsd:import namespace="c13428c5-f6a4-4ac3-ac96-412c19943e74"/>
    <xsd:import namespace="7609034c-c3c0-4b1d-8a13-c136791be9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3428c5-f6a4-4ac3-ac96-412c19943e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1e59a6b2-8b7a-4921-a57d-c8b463e6b1f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609034c-c3c0-4b1d-8a13-c136791be9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367407e-4ada-4716-be23-1585290868c5}" ma:internalName="TaxCatchAll" ma:showField="CatchAllData" ma:web="7609034c-c3c0-4b1d-8a13-c136791be9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09034c-c3c0-4b1d-8a13-c136791be9c3" xsi:nil="true"/>
    <lcf76f155ced4ddcb4097134ff3c332f xmlns="c13428c5-f6a4-4ac3-ac96-412c19943e7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FFA7B1B-E22E-48F3-92FE-F4CCB795A7BF}">
  <ds:schemaRefs>
    <ds:schemaRef ds:uri="http://schemas.microsoft.com/sharepoint/v3/contenttype/forms"/>
  </ds:schemaRefs>
</ds:datastoreItem>
</file>

<file path=customXml/itemProps2.xml><?xml version="1.0" encoding="utf-8"?>
<ds:datastoreItem xmlns:ds="http://schemas.openxmlformats.org/officeDocument/2006/customXml" ds:itemID="{85C504F1-C6E0-4839-A57F-DF82F6E68BC2}">
  <ds:schemaRefs>
    <ds:schemaRef ds:uri="7609034c-c3c0-4b1d-8a13-c136791be9c3"/>
    <ds:schemaRef ds:uri="c13428c5-f6a4-4ac3-ac96-412c19943e7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A131DA1-0DE8-434A-9D41-7A383297571F}">
  <ds:schemaRefs>
    <ds:schemaRef ds:uri="c13428c5-f6a4-4ac3-ac96-412c19943e74"/>
    <ds:schemaRef ds:uri="http://schemas.openxmlformats.org/package/2006/metadata/core-properties"/>
    <ds:schemaRef ds:uri="http://purl.org/dc/dcmitype/"/>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7609034c-c3c0-4b1d-8a13-c136791be9c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15405</Words>
  <Application>Microsoft Office PowerPoint</Application>
  <PresentationFormat>Widescreen</PresentationFormat>
  <Paragraphs>559</Paragraphs>
  <Slides>30</Slides>
  <Notes>21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Het Oranje Kruis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Lesgeven met de 29e druk</dc:title>
  <dc:subject>PptxGenJS Presentation</dc:subject>
  <dc:creator>Het Oranje Kruis · Kennis &amp; Onderwijs</dc:creator>
  <cp:lastModifiedBy>Tista van der Kuip</cp:lastModifiedBy>
  <cp:revision>4</cp:revision>
  <dcterms:created xsi:type="dcterms:W3CDTF">2026-09-21T11:44:26Z</dcterms:created>
  <dcterms:modified xsi:type="dcterms:W3CDTF">2026-10-06T07:29:56Z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5F5AE812-752A-4CBA-A174-F56373CE5962</vt:lpwstr>
  </property>
  <property fmtid="{D5CDD505-2E9C-101B-9397-08002B2CF9AE}" pid="3" name="ArticulatePath">
    <vt:lpwstr>Lesgeven_met_de_29e_druk (1)</vt:lpwstr>
  </property>
  <property fmtid="{D5CDD505-2E9C-101B-9397-08002B2CF9AE}" pid="4" name="MSIP_Label_20874a68-4153-4ebf-9b93-5d8465e21a4c_Enabled">
    <vt:lpwstr>true</vt:lpwstr>
  </property>
  <property fmtid="{D5CDD505-2E9C-101B-9397-08002B2CF9AE}" pid="5" name="MSIP_Label_20874a68-4153-4ebf-9b93-5d8465e21a4c_SetDate">
    <vt:lpwstr>2026-09-21T11:54:14Z</vt:lpwstr>
  </property>
  <property fmtid="{D5CDD505-2E9C-101B-9397-08002B2CF9AE}" pid="6" name="MSIP_Label_20874a68-4153-4ebf-9b93-5d8465e21a4c_Method">
    <vt:lpwstr>Standard</vt:lpwstr>
  </property>
  <property fmtid="{D5CDD505-2E9C-101B-9397-08002B2CF9AE}" pid="7" name="MSIP_Label_20874a68-4153-4ebf-9b93-5d8465e21a4c_Name">
    <vt:lpwstr>Alle documenten - Intern</vt:lpwstr>
  </property>
  <property fmtid="{D5CDD505-2E9C-101B-9397-08002B2CF9AE}" pid="8" name="MSIP_Label_20874a68-4153-4ebf-9b93-5d8465e21a4c_SiteId">
    <vt:lpwstr>686565b5-8d65-449d-b4d6-a101e9835326</vt:lpwstr>
  </property>
  <property fmtid="{D5CDD505-2E9C-101B-9397-08002B2CF9AE}" pid="9" name="MSIP_Label_20874a68-4153-4ebf-9b93-5d8465e21a4c_ActionId">
    <vt:lpwstr>0f95814e-e207-4ca9-a1c8-0568452fa677</vt:lpwstr>
  </property>
  <property fmtid="{D5CDD505-2E9C-101B-9397-08002B2CF9AE}" pid="10" name="MSIP_Label_20874a68-4153-4ebf-9b93-5d8465e21a4c_ContentBits">
    <vt:lpwstr>0</vt:lpwstr>
  </property>
  <property fmtid="{D5CDD505-2E9C-101B-9397-08002B2CF9AE}" pid="11" name="MSIP_Label_20874a68-4153-4ebf-9b93-5d8465e21a4c_Tag">
    <vt:lpwstr>10, 3, 0, 1</vt:lpwstr>
  </property>
  <property fmtid="{D5CDD505-2E9C-101B-9397-08002B2CF9AE}" pid="12" name="ContentTypeId">
    <vt:lpwstr>0x010100BC6321132AF692449FCE154B4DFF7A62</vt:lpwstr>
  </property>
  <property fmtid="{D5CDD505-2E9C-101B-9397-08002B2CF9AE}" pid="13" name="MediaServiceImageTags">
    <vt:lpwstr/>
  </property>
</Properties>
</file>