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12192000"/>
  <p:custDataLst>
    <p:tags r:id="rId14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128632-D11E-4BEC-A0D3-06FD48B6BE38}" v="1" dt="2026-10-06T13:17:18.7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2090" autoAdjust="0"/>
  </p:normalViewPr>
  <p:slideViewPr>
    <p:cSldViewPr snapToGrid="0" snapToObjects="1">
      <p:cViewPr varScale="1">
        <p:scale>
          <a:sx n="88" d="100"/>
          <a:sy n="88" d="100"/>
        </p:scale>
        <p:origin x="4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7785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82712" y="0"/>
            <a:ext cx="4206240" cy="6858000"/>
          </a:xfrm>
          <a:prstGeom prst="rect">
            <a:avLst/>
          </a:prstGeom>
          <a:solidFill>
            <a:srgbClr val="0C3B62"/>
          </a:solidFill>
          <a:ln/>
        </p:spPr>
        <p:txBody>
          <a:bodyPr/>
          <a:lstStyle/>
          <a:p>
            <a:endParaRPr lang="nl-NL" dirty="0"/>
          </a:p>
        </p:txBody>
      </p:sp>
      <p:sp>
        <p:nvSpPr>
          <p:cNvPr id="3" name="Shape 1"/>
          <p:cNvSpPr/>
          <p:nvPr/>
        </p:nvSpPr>
        <p:spPr>
          <a:xfrm>
            <a:off x="8618635" y="2651760"/>
            <a:ext cx="3200400" cy="18288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nl-NL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42832" y="2862072"/>
            <a:ext cx="2286000" cy="13030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783080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HET ORANJE KRUIS · THEORIEBOEK EHBO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2240280"/>
            <a:ext cx="70408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Van naslagwerk</a:t>
            </a:r>
            <a:endParaRPr lang="en-US" sz="420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42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naar leerboek</a:t>
            </a:r>
            <a:endParaRPr lang="en-US" sz="42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4069080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2E5B80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De didactische vernieuwingen van de 29e druk van</a:t>
            </a:r>
            <a:endParaRPr lang="en-US" sz="17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2E5B80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Het Oranje Kruis Theorieboek EHBO</a:t>
            </a:r>
            <a:endParaRPr lang="en-US" sz="17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59893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C8C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Infodeck · Kennis &amp; Onderwijs · 2026</a:t>
            </a:r>
            <a:endParaRPr lang="en-US" sz="1000" dirty="0"/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WAT IS ER VERANDERD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Van de 28e naar de 29e druk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5394960" cy="2788920"/>
          </a:xfrm>
          <a:prstGeom prst="roundRect">
            <a:avLst>
              <a:gd name="adj" fmla="val 1967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Text 3"/>
          <p:cNvSpPr txBox="1"/>
          <p:nvPr/>
        </p:nvSpPr>
        <p:spPr>
          <a:xfrm>
            <a:off x="868680" y="170992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28e druk</a:t>
            </a:r>
            <a:endParaRPr lang="en-US" sz="2100" dirty="0"/>
          </a:p>
        </p:txBody>
      </p:sp>
      <p:sp>
        <p:nvSpPr>
          <p:cNvPr id="6" name="Text 4"/>
          <p:cNvSpPr txBox="1"/>
          <p:nvPr/>
        </p:nvSpPr>
        <p:spPr>
          <a:xfrm>
            <a:off x="868680" y="210312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Naslagwerk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868680" y="2487168"/>
            <a:ext cx="47548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Vooral praktisch naslagwerk</a:t>
            </a:r>
            <a:endParaRPr lang="en-US" sz="14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Informatie per situatie opzoeken</a:t>
            </a:r>
            <a:endParaRPr lang="en-US" sz="14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Handelingen en stappen centraal</a:t>
            </a:r>
            <a:endParaRPr lang="en-US" sz="14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Algemene uitgangspunten vooral aan het begin van het boek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245352" y="1481328"/>
            <a:ext cx="5394960" cy="2788920"/>
          </a:xfrm>
          <a:prstGeom prst="roundRect">
            <a:avLst>
              <a:gd name="adj" fmla="val 1967"/>
            </a:avLst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9" name="Text 7"/>
          <p:cNvSpPr txBox="1"/>
          <p:nvPr/>
        </p:nvSpPr>
        <p:spPr>
          <a:xfrm>
            <a:off x="6565392" y="1709928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29e druk</a:t>
            </a:r>
            <a:endParaRPr lang="en-US" sz="2100" dirty="0"/>
          </a:p>
        </p:txBody>
      </p:sp>
      <p:sp>
        <p:nvSpPr>
          <p:cNvPr id="10" name="Text 8"/>
          <p:cNvSpPr txBox="1"/>
          <p:nvPr/>
        </p:nvSpPr>
        <p:spPr>
          <a:xfrm>
            <a:off x="6565392" y="210312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Naslagwerk + leerroute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6565392" y="2487168"/>
            <a:ext cx="475488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Theorieboek én leerroute</a:t>
            </a:r>
            <a:endParaRPr lang="en-US" sz="14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Leren herkennen, afwegen, handelen en controleren</a:t>
            </a:r>
            <a:endParaRPr lang="en-US" sz="14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Expliciete leerdoelen en vaste hoofdstukopbouw</a:t>
            </a:r>
            <a:endParaRPr lang="en-US" sz="1400" dirty="0"/>
          </a:p>
          <a:p>
            <a:pPr marL="342900" indent="-342900">
              <a:spcAft>
                <a:spcPts val="900"/>
              </a:spcAft>
              <a:buSzPct val="100000"/>
              <a:buChar char="▪"/>
            </a:pPr>
            <a:r>
              <a:rPr lang="en-US" sz="1400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Theorie, toepassing, praktijk en reflectie sterker verbonden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548640" y="4617720"/>
            <a:ext cx="11091672" cy="914400"/>
          </a:xfrm>
          <a:prstGeom prst="roundRect">
            <a:avLst>
              <a:gd name="adj" fmla="val 6000"/>
            </a:avLst>
          </a:prstGeom>
          <a:solidFill>
            <a:srgbClr val="E4EDF5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3" name="Shape 11"/>
          <p:cNvSpPr/>
          <p:nvPr/>
        </p:nvSpPr>
        <p:spPr>
          <a:xfrm>
            <a:off x="932688" y="5001768"/>
            <a:ext cx="146304" cy="146304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4" name="Text 12"/>
          <p:cNvSpPr txBox="1"/>
          <p:nvPr/>
        </p:nvSpPr>
        <p:spPr>
          <a:xfrm>
            <a:off x="1234440" y="4846320"/>
            <a:ext cx="9994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De 29e druk behoudt de naslagfunctie, maar voegt daar een duidelijke leerfunctie aan toe.</a:t>
            </a:r>
            <a:endParaRPr lang="en-US" sz="1500" dirty="0"/>
          </a:p>
        </p:txBody>
      </p:sp>
      <p:pic>
        <p:nvPicPr>
          <p:cNvPr id="1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199632"/>
            <a:ext cx="804672" cy="457200"/>
          </a:xfrm>
          <a:prstGeom prst="rect">
            <a:avLst/>
          </a:prstGeom>
        </p:spPr>
      </p:pic>
      <p:sp>
        <p:nvSpPr>
          <p:cNvPr id="16" name="Text 13"/>
          <p:cNvSpPr txBox="1"/>
          <p:nvPr/>
        </p:nvSpPr>
        <p:spPr>
          <a:xfrm>
            <a:off x="1572768" y="630936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C8C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Bron: 29e druk, Inleiding p. 6-8 · Vergelijk: 28e druk, Inleiding p. 9-12</a:t>
            </a:r>
            <a:endParaRPr lang="en-US" sz="900" dirty="0"/>
          </a:p>
        </p:txBody>
      </p:sp>
      <p:sp>
        <p:nvSpPr>
          <p:cNvPr id="17" name="Text 14"/>
          <p:cNvSpPr txBox="1"/>
          <p:nvPr/>
        </p:nvSpPr>
        <p:spPr>
          <a:xfrm>
            <a:off x="11091672" y="63093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C8C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2</a:t>
            </a:r>
            <a:endParaRPr lang="en-US" sz="1000" dirty="0"/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DE NIEUWE LEERLOGICA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Eén vaste route door iedere situatie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1965960" cy="749808"/>
          </a:xfrm>
          <a:prstGeom prst="chevron">
            <a:avLst/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Text 3"/>
          <p:cNvSpPr txBox="1"/>
          <p:nvPr/>
        </p:nvSpPr>
        <p:spPr>
          <a:xfrm>
            <a:off x="950976" y="1481328"/>
            <a:ext cx="1371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Herkennen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2377440" y="1481328"/>
            <a:ext cx="1965960" cy="749808"/>
          </a:xfrm>
          <a:prstGeom prst="chevron">
            <a:avLst/>
          </a:prstGeom>
          <a:solidFill>
            <a:srgbClr val="16497A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7" name="Text 5"/>
          <p:cNvSpPr txBox="1"/>
          <p:nvPr/>
        </p:nvSpPr>
        <p:spPr>
          <a:xfrm>
            <a:off x="2779776" y="1481328"/>
            <a:ext cx="1371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Ernst inschatten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206240" y="1481328"/>
            <a:ext cx="1965960" cy="749808"/>
          </a:xfrm>
          <a:prstGeom prst="chevron">
            <a:avLst/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9" name="Text 7"/>
          <p:cNvSpPr txBox="1"/>
          <p:nvPr/>
        </p:nvSpPr>
        <p:spPr>
          <a:xfrm>
            <a:off x="4608576" y="1481328"/>
            <a:ext cx="1371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Beslissen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035040" y="1481328"/>
            <a:ext cx="1965960" cy="749808"/>
          </a:xfrm>
          <a:prstGeom prst="chevron">
            <a:avLst/>
          </a:prstGeom>
          <a:solidFill>
            <a:srgbClr val="16497A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1" name="Text 9"/>
          <p:cNvSpPr txBox="1"/>
          <p:nvPr/>
        </p:nvSpPr>
        <p:spPr>
          <a:xfrm>
            <a:off x="6437376" y="1481328"/>
            <a:ext cx="1371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Handelen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863840" y="1481328"/>
            <a:ext cx="1965960" cy="749808"/>
          </a:xfrm>
          <a:prstGeom prst="chevron">
            <a:avLst/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3" name="Text 11"/>
          <p:cNvSpPr txBox="1"/>
          <p:nvPr/>
        </p:nvSpPr>
        <p:spPr>
          <a:xfrm>
            <a:off x="8266176" y="1481328"/>
            <a:ext cx="1371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Blijven controleren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9692640" y="1481328"/>
            <a:ext cx="1965960" cy="749808"/>
          </a:xfrm>
          <a:prstGeom prst="chevron">
            <a:avLst/>
          </a:prstGeom>
          <a:solidFill>
            <a:srgbClr val="16497A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Text 13"/>
          <p:cNvSpPr txBox="1"/>
          <p:nvPr/>
        </p:nvSpPr>
        <p:spPr>
          <a:xfrm>
            <a:off x="10094976" y="1481328"/>
            <a:ext cx="1371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Terugkijken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2578608"/>
            <a:ext cx="110916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Cursisten leren niet alleen wát zij moeten doen, maar ook: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548640" y="3108960"/>
            <a:ext cx="2670048" cy="1920240"/>
          </a:xfrm>
          <a:prstGeom prst="roundRect">
            <a:avLst>
              <a:gd name="adj" fmla="val 2857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8" name="Shape 16"/>
          <p:cNvSpPr/>
          <p:nvPr/>
        </p:nvSpPr>
        <p:spPr>
          <a:xfrm>
            <a:off x="822960" y="3364992"/>
            <a:ext cx="310896" cy="310896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9" name="Text 17"/>
          <p:cNvSpPr txBox="1"/>
          <p:nvPr/>
        </p:nvSpPr>
        <p:spPr>
          <a:xfrm>
            <a:off x="822960" y="33649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1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822960" y="3767328"/>
            <a:ext cx="2121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Waarop letten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822960" y="4261104"/>
            <a:ext cx="21214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Welke signalen je ziet, hoort en uitvraagt.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29584" y="3108960"/>
            <a:ext cx="2670048" cy="1920240"/>
          </a:xfrm>
          <a:prstGeom prst="roundRect">
            <a:avLst>
              <a:gd name="adj" fmla="val 2857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3" name="Shape 21"/>
          <p:cNvSpPr/>
          <p:nvPr/>
        </p:nvSpPr>
        <p:spPr>
          <a:xfrm>
            <a:off x="3803904" y="3364992"/>
            <a:ext cx="310896" cy="310896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4" name="Text 22"/>
          <p:cNvSpPr txBox="1"/>
          <p:nvPr/>
        </p:nvSpPr>
        <p:spPr>
          <a:xfrm>
            <a:off x="3803904" y="33649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2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3803904" y="3767328"/>
            <a:ext cx="2121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Wanneer is het ernstig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3803904" y="4261104"/>
            <a:ext cx="21214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Welke alarmsignalen wijzen op gevaar.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510528" y="3108960"/>
            <a:ext cx="2670048" cy="1920240"/>
          </a:xfrm>
          <a:prstGeom prst="roundRect">
            <a:avLst>
              <a:gd name="adj" fmla="val 2857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8" name="Shape 26"/>
          <p:cNvSpPr/>
          <p:nvPr/>
        </p:nvSpPr>
        <p:spPr>
          <a:xfrm>
            <a:off x="6784848" y="3364992"/>
            <a:ext cx="310896" cy="310896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9" name="Text 27"/>
          <p:cNvSpPr txBox="1"/>
          <p:nvPr/>
        </p:nvSpPr>
        <p:spPr>
          <a:xfrm>
            <a:off x="6784848" y="33649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3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6784848" y="3767328"/>
            <a:ext cx="2121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Wie schakel je in</a:t>
            </a:r>
            <a:endParaRPr lang="en-US" sz="1400" dirty="0"/>
          </a:p>
        </p:txBody>
      </p:sp>
      <p:sp>
        <p:nvSpPr>
          <p:cNvPr id="31" name="Text 29"/>
          <p:cNvSpPr txBox="1"/>
          <p:nvPr/>
        </p:nvSpPr>
        <p:spPr>
          <a:xfrm>
            <a:off x="6784848" y="4261104"/>
            <a:ext cx="21214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Wanneer 112 of de huisarts nodig is.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9491472" y="3108960"/>
            <a:ext cx="2670048" cy="1920240"/>
          </a:xfrm>
          <a:prstGeom prst="roundRect">
            <a:avLst>
              <a:gd name="adj" fmla="val 2857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3" name="Shape 31"/>
          <p:cNvSpPr/>
          <p:nvPr/>
        </p:nvSpPr>
        <p:spPr>
          <a:xfrm>
            <a:off x="9765792" y="3364992"/>
            <a:ext cx="310896" cy="310896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4" name="Text 32"/>
          <p:cNvSpPr txBox="1"/>
          <p:nvPr/>
        </p:nvSpPr>
        <p:spPr>
          <a:xfrm>
            <a:off x="9765792" y="3364992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4</a:t>
            </a:r>
            <a:endParaRPr lang="en-US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9765792" y="3767328"/>
            <a:ext cx="2121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Wat als het verandert</a:t>
            </a:r>
            <a:endParaRPr lang="en-US" sz="1400" dirty="0"/>
          </a:p>
        </p:txBody>
      </p:sp>
      <p:sp>
        <p:nvSpPr>
          <p:cNvPr id="36" name="Text 34"/>
          <p:cNvSpPr txBox="1"/>
          <p:nvPr/>
        </p:nvSpPr>
        <p:spPr>
          <a:xfrm>
            <a:off x="9765792" y="4261104"/>
            <a:ext cx="212140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Hoe je je handelen aanpast aan de situatie.</a:t>
            </a:r>
            <a:endParaRPr lang="en-US" sz="1200" dirty="0"/>
          </a:p>
        </p:txBody>
      </p:sp>
      <p:sp>
        <p:nvSpPr>
          <p:cNvPr id="37" name="Text 35"/>
          <p:cNvSpPr txBox="1"/>
          <p:nvPr/>
        </p:nvSpPr>
        <p:spPr>
          <a:xfrm>
            <a:off x="548640" y="5257800"/>
            <a:ext cx="110916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De route is in ieder hoofdstuk dezelfde, ongeacht het letsel of de aandoening.</a:t>
            </a:r>
            <a:endParaRPr lang="en-US" sz="1400" dirty="0"/>
          </a:p>
        </p:txBody>
      </p:sp>
      <p:pic>
        <p:nvPicPr>
          <p:cNvPr id="38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199632"/>
            <a:ext cx="804672" cy="457200"/>
          </a:xfrm>
          <a:prstGeom prst="rect">
            <a:avLst/>
          </a:prstGeom>
        </p:spPr>
      </p:pic>
      <p:sp>
        <p:nvSpPr>
          <p:cNvPr id="39" name="Text 36"/>
          <p:cNvSpPr txBox="1"/>
          <p:nvPr/>
        </p:nvSpPr>
        <p:spPr>
          <a:xfrm>
            <a:off x="1572768" y="630936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C8C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Bron: 29e druk, Inleiding p. 6-8 · hoofdstuk 5 Ademhaling p. 51-53</a:t>
            </a:r>
            <a:endParaRPr lang="en-US" sz="900" dirty="0"/>
          </a:p>
        </p:txBody>
      </p:sp>
      <p:sp>
        <p:nvSpPr>
          <p:cNvPr id="40" name="Text 37"/>
          <p:cNvSpPr txBox="1"/>
          <p:nvPr/>
        </p:nvSpPr>
        <p:spPr>
          <a:xfrm>
            <a:off x="11091672" y="63093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C8C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3</a:t>
            </a:r>
            <a:endParaRPr lang="en-US" sz="1000" dirty="0"/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DE SAMENHANG TUSSEN DE LEERPRODUCTEN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Ieder product heeft één primaire leerfunctie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25296"/>
            <a:ext cx="110916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Ieder product heeft een eigen primaire leerfunctie. Samen bouwen de producten aan dezelfde competentie.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627632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KENNEN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7982712" y="162763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kern="0" spc="2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COMPETENT HANDELEN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48640" y="1920240"/>
            <a:ext cx="2304288" cy="658368"/>
          </a:xfrm>
          <a:prstGeom prst="chevron">
            <a:avLst/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8" name="Text 6"/>
          <p:cNvSpPr txBox="1"/>
          <p:nvPr/>
        </p:nvSpPr>
        <p:spPr>
          <a:xfrm>
            <a:off x="694944" y="1920240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Theorieboek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724912"/>
            <a:ext cx="2084832" cy="2194560"/>
          </a:xfrm>
          <a:prstGeom prst="roundRect">
            <a:avLst>
              <a:gd name="adj" fmla="val 2632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0" name="Text 8"/>
          <p:cNvSpPr txBox="1"/>
          <p:nvPr/>
        </p:nvSpPr>
        <p:spPr>
          <a:xfrm>
            <a:off x="731520" y="2926080"/>
            <a:ext cx="17190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Begrijpen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3794760"/>
            <a:ext cx="171907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Kennis, uitleg en medische onderbouwing.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2761488" y="1920240"/>
            <a:ext cx="2304288" cy="658368"/>
          </a:xfrm>
          <a:prstGeom prst="chevron">
            <a:avLst/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3" name="Text 11"/>
          <p:cNvSpPr txBox="1"/>
          <p:nvPr/>
        </p:nvSpPr>
        <p:spPr>
          <a:xfrm>
            <a:off x="2907792" y="1920240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E-learning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2761488" y="2724912"/>
            <a:ext cx="2084832" cy="2194560"/>
          </a:xfrm>
          <a:prstGeom prst="roundRect">
            <a:avLst>
              <a:gd name="adj" fmla="val 2632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5" name="Text 13"/>
          <p:cNvSpPr txBox="1"/>
          <p:nvPr/>
        </p:nvSpPr>
        <p:spPr>
          <a:xfrm>
            <a:off x="2944368" y="2926080"/>
            <a:ext cx="17190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Herkennen en kiezen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2944368" y="3794760"/>
            <a:ext cx="171907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Situaties inschatten, handelingswijze kiezen en feedback krijgen op keuzes.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974336" y="1920240"/>
            <a:ext cx="2304288" cy="658368"/>
          </a:xfrm>
          <a:prstGeom prst="chevron">
            <a:avLst/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8" name="Text 16"/>
          <p:cNvSpPr txBox="1"/>
          <p:nvPr/>
        </p:nvSpPr>
        <p:spPr>
          <a:xfrm>
            <a:off x="5120640" y="1920240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Werkboek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974336" y="2724912"/>
            <a:ext cx="2084832" cy="2194560"/>
          </a:xfrm>
          <a:prstGeom prst="roundRect">
            <a:avLst>
              <a:gd name="adj" fmla="val 2632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0" name="Text 18"/>
          <p:cNvSpPr txBox="1"/>
          <p:nvPr/>
        </p:nvSpPr>
        <p:spPr>
          <a:xfrm>
            <a:off x="5157216" y="2926080"/>
            <a:ext cx="17190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Beslissingen oefenen en onderbouwen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5157216" y="3794760"/>
            <a:ext cx="171907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Situaties uitwerken, een handelingswijze kiezen en uitleggen waarom.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7187184" y="1920240"/>
            <a:ext cx="2304288" cy="658368"/>
          </a:xfrm>
          <a:prstGeom prst="chevron">
            <a:avLst/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3" name="Text 21"/>
          <p:cNvSpPr txBox="1"/>
          <p:nvPr/>
        </p:nvSpPr>
        <p:spPr>
          <a:xfrm>
            <a:off x="7333488" y="1920240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Praktijk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7187184" y="2724912"/>
            <a:ext cx="2084832" cy="2194560"/>
          </a:xfrm>
          <a:prstGeom prst="roundRect">
            <a:avLst>
              <a:gd name="adj" fmla="val 2632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5" name="Text 23"/>
          <p:cNvSpPr txBox="1"/>
          <p:nvPr/>
        </p:nvSpPr>
        <p:spPr>
          <a:xfrm>
            <a:off x="7370064" y="2926080"/>
            <a:ext cx="17190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Handelen en bijsturen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7370064" y="3794760"/>
            <a:ext cx="171907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Vaardigheden uitvoeren, keuzes toepassen en gerichte feedback krijgen.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400032" y="1920240"/>
            <a:ext cx="2304288" cy="658368"/>
          </a:xfrm>
          <a:prstGeom prst="chevron">
            <a:avLst/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8" name="Text 26"/>
          <p:cNvSpPr txBox="1"/>
          <p:nvPr/>
        </p:nvSpPr>
        <p:spPr>
          <a:xfrm>
            <a:off x="9546336" y="1920240"/>
            <a:ext cx="1920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Toetsing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9400032" y="2724912"/>
            <a:ext cx="2084832" cy="2194560"/>
          </a:xfrm>
          <a:prstGeom prst="roundRect">
            <a:avLst>
              <a:gd name="adj" fmla="val 2632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0" name="Text 28"/>
          <p:cNvSpPr txBox="1"/>
          <p:nvPr/>
        </p:nvSpPr>
        <p:spPr>
          <a:xfrm>
            <a:off x="9582912" y="2926080"/>
            <a:ext cx="171907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Aantonen</a:t>
            </a:r>
            <a:endParaRPr lang="en-US" sz="1300" dirty="0"/>
          </a:p>
        </p:txBody>
      </p:sp>
      <p:sp>
        <p:nvSpPr>
          <p:cNvPr id="31" name="Text 29"/>
          <p:cNvSpPr txBox="1"/>
          <p:nvPr/>
        </p:nvSpPr>
        <p:spPr>
          <a:xfrm>
            <a:off x="9582912" y="3794760"/>
            <a:ext cx="171907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1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Vaststellen dat de eindtermen worden beheerst.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548640" y="5138928"/>
            <a:ext cx="11091672" cy="658368"/>
          </a:xfrm>
          <a:prstGeom prst="roundRect">
            <a:avLst>
              <a:gd name="adj" fmla="val 8333"/>
            </a:avLst>
          </a:prstGeom>
          <a:solidFill>
            <a:srgbClr val="E4EDF5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3" name="Shape 31"/>
          <p:cNvSpPr/>
          <p:nvPr/>
        </p:nvSpPr>
        <p:spPr>
          <a:xfrm>
            <a:off x="932688" y="5394960"/>
            <a:ext cx="146304" cy="146304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4" name="Text 32"/>
          <p:cNvSpPr txBox="1"/>
          <p:nvPr/>
        </p:nvSpPr>
        <p:spPr>
          <a:xfrm>
            <a:off x="1234440" y="5230368"/>
            <a:ext cx="99943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De producten vullen elkaar aan en herhalen elkaar niet onnodig.</a:t>
            </a:r>
            <a:endParaRPr lang="en-US" sz="1500" dirty="0"/>
          </a:p>
        </p:txBody>
      </p:sp>
      <p:pic>
        <p:nvPicPr>
          <p:cNvPr id="35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199632"/>
            <a:ext cx="804672" cy="457200"/>
          </a:xfrm>
          <a:prstGeom prst="rect">
            <a:avLst/>
          </a:prstGeom>
        </p:spPr>
      </p:pic>
      <p:sp>
        <p:nvSpPr>
          <p:cNvPr id="36" name="Text 33"/>
          <p:cNvSpPr txBox="1"/>
          <p:nvPr/>
        </p:nvSpPr>
        <p:spPr>
          <a:xfrm>
            <a:off x="1572768" y="630936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C8C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Bron: leerarchitectuur 29e druk · 29e druk, Inleiding p. 8</a:t>
            </a:r>
            <a:endParaRPr lang="en-US" sz="900" dirty="0"/>
          </a:p>
        </p:txBody>
      </p:sp>
      <p:sp>
        <p:nvSpPr>
          <p:cNvPr id="37" name="Text 34"/>
          <p:cNvSpPr txBox="1"/>
          <p:nvPr/>
        </p:nvSpPr>
        <p:spPr>
          <a:xfrm>
            <a:off x="11091672" y="63093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C8C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4</a:t>
            </a:r>
            <a:endParaRPr lang="en-US" sz="1000" dirty="0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DE VASTE DIDACTISCHE OPBOUW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Elk hoofdstuk volgt dezelfde opbouw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2532888" cy="530352"/>
          </a:xfrm>
          <a:prstGeom prst="roundRect">
            <a:avLst>
              <a:gd name="adj" fmla="val 10345"/>
            </a:avLst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Text 3"/>
          <p:cNvSpPr txBox="1"/>
          <p:nvPr/>
        </p:nvSpPr>
        <p:spPr>
          <a:xfrm>
            <a:off x="685800" y="1463040"/>
            <a:ext cx="22585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1. Instappen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548640" y="2176272"/>
            <a:ext cx="2532888" cy="566928"/>
          </a:xfrm>
          <a:prstGeom prst="roundRect">
            <a:avLst>
              <a:gd name="adj" fmla="val 8065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7" name="Shape 5"/>
          <p:cNvSpPr/>
          <p:nvPr/>
        </p:nvSpPr>
        <p:spPr>
          <a:xfrm>
            <a:off x="731520" y="2395728"/>
            <a:ext cx="118872" cy="1188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8" name="Text 6"/>
          <p:cNvSpPr txBox="1"/>
          <p:nvPr/>
        </p:nvSpPr>
        <p:spPr>
          <a:xfrm>
            <a:off x="950976" y="2176272"/>
            <a:ext cx="19842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Stel je voor …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2889504"/>
            <a:ext cx="2532888" cy="566928"/>
          </a:xfrm>
          <a:prstGeom prst="roundRect">
            <a:avLst>
              <a:gd name="adj" fmla="val 8065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0" name="Shape 8"/>
          <p:cNvSpPr/>
          <p:nvPr/>
        </p:nvSpPr>
        <p:spPr>
          <a:xfrm>
            <a:off x="731520" y="3108960"/>
            <a:ext cx="118872" cy="1188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1" name="Text 9"/>
          <p:cNvSpPr txBox="1"/>
          <p:nvPr/>
        </p:nvSpPr>
        <p:spPr>
          <a:xfrm>
            <a:off x="950976" y="2889504"/>
            <a:ext cx="19842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Je leerdoelen van dit hoofdstuk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3602736"/>
            <a:ext cx="2532888" cy="566928"/>
          </a:xfrm>
          <a:prstGeom prst="roundRect">
            <a:avLst>
              <a:gd name="adj" fmla="val 8065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3" name="Shape 11"/>
          <p:cNvSpPr/>
          <p:nvPr/>
        </p:nvSpPr>
        <p:spPr>
          <a:xfrm>
            <a:off x="731520" y="3822192"/>
            <a:ext cx="118872" cy="1188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4" name="Text 12"/>
          <p:cNvSpPr txBox="1"/>
          <p:nvPr/>
        </p:nvSpPr>
        <p:spPr>
          <a:xfrm>
            <a:off x="950976" y="3602736"/>
            <a:ext cx="19842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Vergeet de algemene principes niet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 rot="5400000">
            <a:off x="3168396" y="1609344"/>
            <a:ext cx="146304" cy="237744"/>
          </a:xfrm>
          <a:prstGeom prst="triangle">
            <a:avLst/>
          </a:prstGeom>
          <a:solidFill>
            <a:srgbClr val="1E9BF0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6" name="Shape 14"/>
          <p:cNvSpPr/>
          <p:nvPr/>
        </p:nvSpPr>
        <p:spPr>
          <a:xfrm>
            <a:off x="3401568" y="1463040"/>
            <a:ext cx="2532888" cy="530352"/>
          </a:xfrm>
          <a:prstGeom prst="roundRect">
            <a:avLst>
              <a:gd name="adj" fmla="val 10345"/>
            </a:avLst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7" name="Text 15"/>
          <p:cNvSpPr txBox="1"/>
          <p:nvPr/>
        </p:nvSpPr>
        <p:spPr>
          <a:xfrm>
            <a:off x="3538728" y="1463040"/>
            <a:ext cx="22585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2. Herkennen en afwegen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3401568" y="2176272"/>
            <a:ext cx="2532888" cy="566928"/>
          </a:xfrm>
          <a:prstGeom prst="roundRect">
            <a:avLst>
              <a:gd name="adj" fmla="val 8065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9" name="Shape 17"/>
          <p:cNvSpPr/>
          <p:nvPr/>
        </p:nvSpPr>
        <p:spPr>
          <a:xfrm>
            <a:off x="3584448" y="2395728"/>
            <a:ext cx="118872" cy="1188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0" name="Text 18"/>
          <p:cNvSpPr txBox="1"/>
          <p:nvPr/>
        </p:nvSpPr>
        <p:spPr>
          <a:xfrm>
            <a:off x="3803904" y="2176272"/>
            <a:ext cx="19842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Hoe herken je …?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3401568" y="2889504"/>
            <a:ext cx="2532888" cy="566928"/>
          </a:xfrm>
          <a:prstGeom prst="roundRect">
            <a:avLst>
              <a:gd name="adj" fmla="val 8065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2" name="Shape 20"/>
          <p:cNvSpPr/>
          <p:nvPr/>
        </p:nvSpPr>
        <p:spPr>
          <a:xfrm>
            <a:off x="3584448" y="3108960"/>
            <a:ext cx="118872" cy="1188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3" name="Text 21"/>
          <p:cNvSpPr txBox="1"/>
          <p:nvPr/>
        </p:nvSpPr>
        <p:spPr>
          <a:xfrm>
            <a:off x="3803904" y="2889504"/>
            <a:ext cx="19842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Waar let je op?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401568" y="3602736"/>
            <a:ext cx="2532888" cy="566928"/>
          </a:xfrm>
          <a:prstGeom prst="roundRect">
            <a:avLst>
              <a:gd name="adj" fmla="val 8065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5" name="Shape 23"/>
          <p:cNvSpPr/>
          <p:nvPr/>
        </p:nvSpPr>
        <p:spPr>
          <a:xfrm>
            <a:off x="3584448" y="3822192"/>
            <a:ext cx="118872" cy="1188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6" name="Text 24"/>
          <p:cNvSpPr txBox="1"/>
          <p:nvPr/>
        </p:nvSpPr>
        <p:spPr>
          <a:xfrm>
            <a:off x="3803904" y="3602736"/>
            <a:ext cx="19842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Wanneer is het ernstig?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3401568" y="4315968"/>
            <a:ext cx="2532888" cy="566928"/>
          </a:xfrm>
          <a:prstGeom prst="roundRect">
            <a:avLst>
              <a:gd name="adj" fmla="val 8065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8" name="Shape 26"/>
          <p:cNvSpPr/>
          <p:nvPr/>
        </p:nvSpPr>
        <p:spPr>
          <a:xfrm>
            <a:off x="3584448" y="4535424"/>
            <a:ext cx="118872" cy="1188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9" name="Text 27"/>
          <p:cNvSpPr txBox="1"/>
          <p:nvPr/>
        </p:nvSpPr>
        <p:spPr>
          <a:xfrm>
            <a:off x="3803904" y="4315968"/>
            <a:ext cx="19842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Wat is er aan de hand?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 rot="5400000">
            <a:off x="6021324" y="1609344"/>
            <a:ext cx="146304" cy="237744"/>
          </a:xfrm>
          <a:prstGeom prst="triangle">
            <a:avLst/>
          </a:prstGeom>
          <a:solidFill>
            <a:srgbClr val="1E9BF0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1" name="Shape 29"/>
          <p:cNvSpPr/>
          <p:nvPr/>
        </p:nvSpPr>
        <p:spPr>
          <a:xfrm>
            <a:off x="6254496" y="1463040"/>
            <a:ext cx="2532888" cy="530352"/>
          </a:xfrm>
          <a:prstGeom prst="roundRect">
            <a:avLst>
              <a:gd name="adj" fmla="val 10345"/>
            </a:avLst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2" name="Text 30"/>
          <p:cNvSpPr txBox="1"/>
          <p:nvPr/>
        </p:nvSpPr>
        <p:spPr>
          <a:xfrm>
            <a:off x="6391656" y="1463040"/>
            <a:ext cx="22585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3. Handelen en controleren</a:t>
            </a:r>
            <a:endParaRPr lang="en-US" sz="1250" dirty="0"/>
          </a:p>
        </p:txBody>
      </p:sp>
      <p:sp>
        <p:nvSpPr>
          <p:cNvPr id="33" name="Shape 31"/>
          <p:cNvSpPr/>
          <p:nvPr/>
        </p:nvSpPr>
        <p:spPr>
          <a:xfrm>
            <a:off x="6254496" y="2176272"/>
            <a:ext cx="2532888" cy="566928"/>
          </a:xfrm>
          <a:prstGeom prst="roundRect">
            <a:avLst>
              <a:gd name="adj" fmla="val 8065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4" name="Shape 32"/>
          <p:cNvSpPr/>
          <p:nvPr/>
        </p:nvSpPr>
        <p:spPr>
          <a:xfrm>
            <a:off x="6437376" y="2395728"/>
            <a:ext cx="118872" cy="1188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5" name="Text 33"/>
          <p:cNvSpPr txBox="1"/>
          <p:nvPr/>
        </p:nvSpPr>
        <p:spPr>
          <a:xfrm>
            <a:off x="6656832" y="2176272"/>
            <a:ext cx="19842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Wat doe je?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6254496" y="2889504"/>
            <a:ext cx="2532888" cy="566928"/>
          </a:xfrm>
          <a:prstGeom prst="roundRect">
            <a:avLst>
              <a:gd name="adj" fmla="val 8065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7" name="Shape 35"/>
          <p:cNvSpPr/>
          <p:nvPr/>
        </p:nvSpPr>
        <p:spPr>
          <a:xfrm>
            <a:off x="6437376" y="3108960"/>
            <a:ext cx="118872" cy="1188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38" name="Text 36"/>
          <p:cNvSpPr txBox="1"/>
          <p:nvPr/>
        </p:nvSpPr>
        <p:spPr>
          <a:xfrm>
            <a:off x="6656832" y="2889504"/>
            <a:ext cx="19842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Blijf de vitale functies controleren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 rot="5400000">
            <a:off x="8874252" y="1609344"/>
            <a:ext cx="146304" cy="237744"/>
          </a:xfrm>
          <a:prstGeom prst="triangle">
            <a:avLst/>
          </a:prstGeom>
          <a:solidFill>
            <a:srgbClr val="1E9BF0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0" name="Shape 38"/>
          <p:cNvSpPr/>
          <p:nvPr/>
        </p:nvSpPr>
        <p:spPr>
          <a:xfrm>
            <a:off x="9107424" y="1463040"/>
            <a:ext cx="2532888" cy="530352"/>
          </a:xfrm>
          <a:prstGeom prst="roundRect">
            <a:avLst>
              <a:gd name="adj" fmla="val 10345"/>
            </a:avLst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1" name="Text 39"/>
          <p:cNvSpPr txBox="1"/>
          <p:nvPr/>
        </p:nvSpPr>
        <p:spPr>
          <a:xfrm>
            <a:off x="9244584" y="1463040"/>
            <a:ext cx="2258568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4. Terugkijken en vasthouden</a:t>
            </a:r>
            <a:endParaRPr lang="en-US" sz="1250" dirty="0"/>
          </a:p>
        </p:txBody>
      </p:sp>
      <p:sp>
        <p:nvSpPr>
          <p:cNvPr id="42" name="Shape 40"/>
          <p:cNvSpPr/>
          <p:nvPr/>
        </p:nvSpPr>
        <p:spPr>
          <a:xfrm>
            <a:off x="9107424" y="2176272"/>
            <a:ext cx="2532888" cy="566928"/>
          </a:xfrm>
          <a:prstGeom prst="roundRect">
            <a:avLst>
              <a:gd name="adj" fmla="val 8065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3" name="Shape 41"/>
          <p:cNvSpPr/>
          <p:nvPr/>
        </p:nvSpPr>
        <p:spPr>
          <a:xfrm>
            <a:off x="9290304" y="2395728"/>
            <a:ext cx="118872" cy="1188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4" name="Text 42"/>
          <p:cNvSpPr txBox="1"/>
          <p:nvPr/>
        </p:nvSpPr>
        <p:spPr>
          <a:xfrm>
            <a:off x="9509760" y="2176272"/>
            <a:ext cx="19842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Terugblik</a:t>
            </a:r>
            <a:endParaRPr lang="en-US" sz="1200" dirty="0"/>
          </a:p>
        </p:txBody>
      </p:sp>
      <p:sp>
        <p:nvSpPr>
          <p:cNvPr id="45" name="Shape 43"/>
          <p:cNvSpPr/>
          <p:nvPr/>
        </p:nvSpPr>
        <p:spPr>
          <a:xfrm>
            <a:off x="9107424" y="2889504"/>
            <a:ext cx="2532888" cy="566928"/>
          </a:xfrm>
          <a:prstGeom prst="roundRect">
            <a:avLst>
              <a:gd name="adj" fmla="val 8065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6" name="Shape 44"/>
          <p:cNvSpPr/>
          <p:nvPr/>
        </p:nvSpPr>
        <p:spPr>
          <a:xfrm>
            <a:off x="9290304" y="3108960"/>
            <a:ext cx="118872" cy="1188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7" name="Text 45"/>
          <p:cNvSpPr txBox="1"/>
          <p:nvPr/>
        </p:nvSpPr>
        <p:spPr>
          <a:xfrm>
            <a:off x="9509760" y="2889504"/>
            <a:ext cx="19842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Belangrijk om te onthouden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9107424" y="3602736"/>
            <a:ext cx="2532888" cy="566928"/>
          </a:xfrm>
          <a:prstGeom prst="roundRect">
            <a:avLst>
              <a:gd name="adj" fmla="val 8065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49" name="Shape 47"/>
          <p:cNvSpPr/>
          <p:nvPr/>
        </p:nvSpPr>
        <p:spPr>
          <a:xfrm>
            <a:off x="9290304" y="3822192"/>
            <a:ext cx="118872" cy="1188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0" name="Text 48"/>
          <p:cNvSpPr txBox="1"/>
          <p:nvPr/>
        </p:nvSpPr>
        <p:spPr>
          <a:xfrm>
            <a:off x="9509760" y="3602736"/>
            <a:ext cx="198424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Zorg dat je deze handeling(en) kent</a:t>
            </a:r>
            <a:endParaRPr lang="en-US" sz="1200" dirty="0"/>
          </a:p>
        </p:txBody>
      </p:sp>
      <p:sp>
        <p:nvSpPr>
          <p:cNvPr id="51" name="Shape 49"/>
          <p:cNvSpPr/>
          <p:nvPr/>
        </p:nvSpPr>
        <p:spPr>
          <a:xfrm>
            <a:off x="548640" y="5138928"/>
            <a:ext cx="11091672" cy="731520"/>
          </a:xfrm>
          <a:prstGeom prst="roundRect">
            <a:avLst>
              <a:gd name="adj" fmla="val 7500"/>
            </a:avLst>
          </a:prstGeom>
          <a:solidFill>
            <a:srgbClr val="E4EDF5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2" name="Text 50"/>
          <p:cNvSpPr txBox="1"/>
          <p:nvPr/>
        </p:nvSpPr>
        <p:spPr>
          <a:xfrm>
            <a:off x="932688" y="5230368"/>
            <a:ext cx="1032357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Deze vaste opbouw helpt cursisten om in elke situatie op dezelfde manier te denken en te handelen.</a:t>
            </a:r>
            <a:endParaRPr lang="en-US" sz="1400" dirty="0"/>
          </a:p>
        </p:txBody>
      </p:sp>
      <p:pic>
        <p:nvPicPr>
          <p:cNvPr id="5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199632"/>
            <a:ext cx="804672" cy="457200"/>
          </a:xfrm>
          <a:prstGeom prst="rect">
            <a:avLst/>
          </a:prstGeom>
        </p:spPr>
      </p:pic>
      <p:sp>
        <p:nvSpPr>
          <p:cNvPr id="54" name="Text 51"/>
          <p:cNvSpPr txBox="1"/>
          <p:nvPr/>
        </p:nvSpPr>
        <p:spPr>
          <a:xfrm>
            <a:off x="1572768" y="630936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C8C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Bron: 29e druk, Inleiding p. 7 · hoofdstuk 5 Ademhaling p. 51-61</a:t>
            </a:r>
            <a:endParaRPr lang="en-US" sz="900" dirty="0"/>
          </a:p>
        </p:txBody>
      </p:sp>
      <p:sp>
        <p:nvSpPr>
          <p:cNvPr id="55" name="Text 52"/>
          <p:cNvSpPr txBox="1"/>
          <p:nvPr/>
        </p:nvSpPr>
        <p:spPr>
          <a:xfrm>
            <a:off x="11091672" y="63093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C8C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5</a:t>
            </a:r>
            <a:endParaRPr lang="en-US" sz="1000" dirty="0"/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VOOR DE CURSIST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Wat verandert er voor de cursist?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72768"/>
            <a:ext cx="6858000" cy="621792"/>
          </a:xfrm>
          <a:prstGeom prst="roundRect">
            <a:avLst>
              <a:gd name="adj" fmla="val 7353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Shape 3"/>
          <p:cNvSpPr/>
          <p:nvPr/>
        </p:nvSpPr>
        <p:spPr>
          <a:xfrm>
            <a:off x="749808" y="1709928"/>
            <a:ext cx="347472" cy="3474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6" name="Text 4"/>
          <p:cNvSpPr txBox="1"/>
          <p:nvPr/>
        </p:nvSpPr>
        <p:spPr>
          <a:xfrm>
            <a:off x="749808" y="170992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261872" y="1572768"/>
            <a:ext cx="5943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Leren vanuit herkenbare situaties.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548640" y="2359152"/>
            <a:ext cx="6858000" cy="621792"/>
          </a:xfrm>
          <a:prstGeom prst="roundRect">
            <a:avLst>
              <a:gd name="adj" fmla="val 7353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9" name="Shape 7"/>
          <p:cNvSpPr/>
          <p:nvPr/>
        </p:nvSpPr>
        <p:spPr>
          <a:xfrm>
            <a:off x="749808" y="2496312"/>
            <a:ext cx="347472" cy="3474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0" name="Text 8"/>
          <p:cNvSpPr txBox="1"/>
          <p:nvPr/>
        </p:nvSpPr>
        <p:spPr>
          <a:xfrm>
            <a:off x="749808" y="249631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2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1261872" y="2359152"/>
            <a:ext cx="5943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Signalen leren observeren, beluisteren en uitvragen.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548640" y="3145536"/>
            <a:ext cx="6858000" cy="621792"/>
          </a:xfrm>
          <a:prstGeom prst="roundRect">
            <a:avLst>
              <a:gd name="adj" fmla="val 7353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3" name="Shape 11"/>
          <p:cNvSpPr/>
          <p:nvPr/>
        </p:nvSpPr>
        <p:spPr>
          <a:xfrm>
            <a:off x="749808" y="3282696"/>
            <a:ext cx="347472" cy="3474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4" name="Text 12"/>
          <p:cNvSpPr txBox="1"/>
          <p:nvPr/>
        </p:nvSpPr>
        <p:spPr>
          <a:xfrm>
            <a:off x="749808" y="32826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3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3145536"/>
            <a:ext cx="5943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Ernst en urgentie leren inschatten.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48640" y="3931920"/>
            <a:ext cx="6858000" cy="621792"/>
          </a:xfrm>
          <a:prstGeom prst="roundRect">
            <a:avLst>
              <a:gd name="adj" fmla="val 7353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7" name="Shape 15"/>
          <p:cNvSpPr/>
          <p:nvPr/>
        </p:nvSpPr>
        <p:spPr>
          <a:xfrm>
            <a:off x="749808" y="4069080"/>
            <a:ext cx="347472" cy="3474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8" name="Text 16"/>
          <p:cNvSpPr txBox="1"/>
          <p:nvPr/>
        </p:nvSpPr>
        <p:spPr>
          <a:xfrm>
            <a:off x="749808" y="406908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4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261872" y="3931920"/>
            <a:ext cx="5943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Keuzes leren maken en onderbouwen.</a:t>
            </a:r>
            <a:endParaRPr lang="en-US" sz="1450" dirty="0"/>
          </a:p>
        </p:txBody>
      </p:sp>
      <p:sp>
        <p:nvSpPr>
          <p:cNvPr id="20" name="Shape 18"/>
          <p:cNvSpPr/>
          <p:nvPr/>
        </p:nvSpPr>
        <p:spPr>
          <a:xfrm>
            <a:off x="548640" y="4718304"/>
            <a:ext cx="6858000" cy="621792"/>
          </a:xfrm>
          <a:prstGeom prst="roundRect">
            <a:avLst>
              <a:gd name="adj" fmla="val 7353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1" name="Shape 19"/>
          <p:cNvSpPr/>
          <p:nvPr/>
        </p:nvSpPr>
        <p:spPr>
          <a:xfrm>
            <a:off x="749808" y="4855464"/>
            <a:ext cx="347472" cy="347472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2" name="Text 20"/>
          <p:cNvSpPr txBox="1"/>
          <p:nvPr/>
        </p:nvSpPr>
        <p:spPr>
          <a:xfrm>
            <a:off x="749808" y="48554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5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261872" y="4718304"/>
            <a:ext cx="5943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Theorie verbinden aan praktijk en feedback.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7818120" y="1572768"/>
            <a:ext cx="3822192" cy="3803904"/>
          </a:xfrm>
          <a:prstGeom prst="roundRect">
            <a:avLst>
              <a:gd name="adj" fmla="val 1442"/>
            </a:avLst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5" name="Text 23"/>
          <p:cNvSpPr txBox="1"/>
          <p:nvPr/>
        </p:nvSpPr>
        <p:spPr>
          <a:xfrm>
            <a:off x="8138160" y="1828800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20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VOORBEELD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>
            <a:off x="8138160" y="2121408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Hoofdstuk 5 Ademhaling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8138160" y="2560320"/>
            <a:ext cx="3200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C6D8E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Het hoofdstuk start met een kind dat snel en hoorbaar ademt en moeite heeft met praten. Vanuit die situatie leert de cursist: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8138160" y="3566160"/>
            <a:ext cx="3200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7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signalen van ademhalingsproblemen herkennen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alarmsignalen onderscheiden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wanneer 112 of de huisarts nodig is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▪"/>
            </a:pPr>
            <a:r>
              <a:rPr lang="en-US" sz="1200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de ademhaling ondersteunen en blijven controleren</a:t>
            </a:r>
            <a:endParaRPr lang="en-US" sz="1200" dirty="0"/>
          </a:p>
        </p:txBody>
      </p:sp>
      <p:pic>
        <p:nvPicPr>
          <p:cNvPr id="29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199632"/>
            <a:ext cx="804672" cy="457200"/>
          </a:xfrm>
          <a:prstGeom prst="rect">
            <a:avLst/>
          </a:prstGeom>
        </p:spPr>
      </p:pic>
      <p:sp>
        <p:nvSpPr>
          <p:cNvPr id="30" name="Text 27"/>
          <p:cNvSpPr txBox="1"/>
          <p:nvPr/>
        </p:nvSpPr>
        <p:spPr>
          <a:xfrm>
            <a:off x="1572768" y="630936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C8C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Bron: 29e druk, hoofdstuk 5 Ademhaling p. 51-61</a:t>
            </a:r>
            <a:endParaRPr lang="en-US" sz="900" dirty="0"/>
          </a:p>
        </p:txBody>
      </p:sp>
      <p:sp>
        <p:nvSpPr>
          <p:cNvPr id="31" name="Text 28"/>
          <p:cNvSpPr txBox="1"/>
          <p:nvPr/>
        </p:nvSpPr>
        <p:spPr>
          <a:xfrm>
            <a:off x="11091672" y="63093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C8C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6</a:t>
            </a:r>
            <a:endParaRPr lang="en-US" sz="1000" dirty="0"/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GEBRUIK VAN DE MATERIALEN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9167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Wat betekent dit voor het gebruik?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572768"/>
            <a:ext cx="2670048" cy="2514600"/>
          </a:xfrm>
          <a:prstGeom prst="roundRect">
            <a:avLst>
              <a:gd name="adj" fmla="val 2182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5" name="Text 3"/>
          <p:cNvSpPr txBox="1"/>
          <p:nvPr/>
        </p:nvSpPr>
        <p:spPr>
          <a:xfrm>
            <a:off x="804672" y="1828800"/>
            <a:ext cx="21579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kern="0" spc="15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VOORAF</a:t>
            </a:r>
            <a:endParaRPr lang="en-US" sz="1050" dirty="0"/>
          </a:p>
        </p:txBody>
      </p:sp>
      <p:sp>
        <p:nvSpPr>
          <p:cNvPr id="6" name="Text 4"/>
          <p:cNvSpPr txBox="1"/>
          <p:nvPr/>
        </p:nvSpPr>
        <p:spPr>
          <a:xfrm>
            <a:off x="804672" y="2331720"/>
            <a:ext cx="2157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Theorieboek</a:t>
            </a:r>
            <a:endParaRPr lang="en-US" sz="14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en e-learning</a:t>
            </a:r>
            <a:endParaRPr lang="en-US" sz="1450" dirty="0"/>
          </a:p>
        </p:txBody>
      </p:sp>
      <p:sp>
        <p:nvSpPr>
          <p:cNvPr id="7" name="Text 5"/>
          <p:cNvSpPr txBox="1"/>
          <p:nvPr/>
        </p:nvSpPr>
        <p:spPr>
          <a:xfrm>
            <a:off x="804672" y="2962656"/>
            <a:ext cx="215798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Ondersteunen begrip en herkenning van situaties.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471217" y="1572768"/>
            <a:ext cx="2670048" cy="2514600"/>
          </a:xfrm>
          <a:prstGeom prst="roundRect">
            <a:avLst>
              <a:gd name="adj" fmla="val 2182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9" name="Text 7"/>
          <p:cNvSpPr txBox="1"/>
          <p:nvPr/>
        </p:nvSpPr>
        <p:spPr>
          <a:xfrm>
            <a:off x="3727249" y="1828800"/>
            <a:ext cx="21579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kern="0" spc="15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TIJDENS HET LEERPROCES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3727249" y="2331720"/>
            <a:ext cx="2157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Werkboek</a:t>
            </a:r>
            <a:endParaRPr lang="en-US" sz="1450" dirty="0"/>
          </a:p>
        </p:txBody>
      </p:sp>
      <p:sp>
        <p:nvSpPr>
          <p:cNvPr id="11" name="Text 9"/>
          <p:cNvSpPr txBox="1"/>
          <p:nvPr/>
        </p:nvSpPr>
        <p:spPr>
          <a:xfrm>
            <a:off x="3727249" y="2962656"/>
            <a:ext cx="215798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Helpt cursisten beslissingen te oefenen en te onderbouwen.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384064" y="1572768"/>
            <a:ext cx="2670048" cy="2514600"/>
          </a:xfrm>
          <a:prstGeom prst="roundRect">
            <a:avLst>
              <a:gd name="adj" fmla="val 2182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3" name="Text 11"/>
          <p:cNvSpPr txBox="1"/>
          <p:nvPr/>
        </p:nvSpPr>
        <p:spPr>
          <a:xfrm>
            <a:off x="6640096" y="1828800"/>
            <a:ext cx="21579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kern="0" spc="15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IN DE LES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6640096" y="2331720"/>
            <a:ext cx="2157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Praktijk</a:t>
            </a:r>
            <a:endParaRPr lang="en-US" sz="1450" dirty="0"/>
          </a:p>
        </p:txBody>
      </p:sp>
      <p:sp>
        <p:nvSpPr>
          <p:cNvPr id="15" name="Text 13"/>
          <p:cNvSpPr txBox="1"/>
          <p:nvPr/>
        </p:nvSpPr>
        <p:spPr>
          <a:xfrm>
            <a:off x="6640096" y="2962656"/>
            <a:ext cx="215798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Vertaalt kennis en keuzes naar handelen.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296915" y="1572768"/>
            <a:ext cx="2670048" cy="2514600"/>
          </a:xfrm>
          <a:prstGeom prst="roundRect">
            <a:avLst>
              <a:gd name="adj" fmla="val 2182"/>
            </a:avLst>
          </a:prstGeom>
          <a:solidFill>
            <a:srgbClr val="F2F7FB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7" name="Text 15"/>
          <p:cNvSpPr txBox="1"/>
          <p:nvPr/>
        </p:nvSpPr>
        <p:spPr>
          <a:xfrm>
            <a:off x="9552947" y="1828800"/>
            <a:ext cx="215798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b="1" kern="0" spc="15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BIJ DE TOETSING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9552947" y="2331720"/>
            <a:ext cx="215798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Toetsing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9552947" y="2962656"/>
            <a:ext cx="215798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De cursist toont aan dat de eindtermen worden beheerst.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731520" y="4279392"/>
            <a:ext cx="10725912" cy="0"/>
          </a:xfrm>
          <a:prstGeom prst="line">
            <a:avLst/>
          </a:prstGeom>
          <a:noFill/>
          <a:ln w="19050">
            <a:solidFill>
              <a:srgbClr val="1E9BF0"/>
            </a:solidFill>
            <a:prstDash val="solid"/>
            <a:tailEnd type="triangle"/>
          </a:ln>
        </p:spPr>
        <p:txBody>
          <a:bodyPr/>
          <a:lstStyle/>
          <a:p>
            <a:endParaRPr lang="nl-NL"/>
          </a:p>
        </p:txBody>
      </p:sp>
      <p:sp>
        <p:nvSpPr>
          <p:cNvPr id="21" name="Text 19"/>
          <p:cNvSpPr txBox="1"/>
          <p:nvPr/>
        </p:nvSpPr>
        <p:spPr>
          <a:xfrm>
            <a:off x="548640" y="4389120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i="1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één doorlopende leerroute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48640" y="4846320"/>
            <a:ext cx="11091672" cy="868680"/>
          </a:xfrm>
          <a:prstGeom prst="roundRect">
            <a:avLst>
              <a:gd name="adj" fmla="val 6316"/>
            </a:avLst>
          </a:prstGeom>
          <a:solidFill>
            <a:srgbClr val="0C3B62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23" name="Text 21"/>
          <p:cNvSpPr txBox="1"/>
          <p:nvPr/>
        </p:nvSpPr>
        <p:spPr>
          <a:xfrm>
            <a:off x="960120" y="4983480"/>
            <a:ext cx="102687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De materialen zijn geen losse producten. Ze vormen samen één doorlopende leerroute.</a:t>
            </a:r>
            <a:endParaRPr lang="en-US" sz="160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199632"/>
            <a:ext cx="804672" cy="457200"/>
          </a:xfrm>
          <a:prstGeom prst="rect">
            <a:avLst/>
          </a:prstGeom>
        </p:spPr>
      </p:pic>
      <p:sp>
        <p:nvSpPr>
          <p:cNvPr id="25" name="Text 22"/>
          <p:cNvSpPr txBox="1"/>
          <p:nvPr/>
        </p:nvSpPr>
        <p:spPr>
          <a:xfrm>
            <a:off x="1572768" y="630936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C8C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Bron: 29e druk, Inleiding p. 8 · leerarchitectuur 29e druk</a:t>
            </a:r>
            <a:endParaRPr lang="en-US" sz="900" dirty="0"/>
          </a:p>
        </p:txBody>
      </p:sp>
      <p:sp>
        <p:nvSpPr>
          <p:cNvPr id="26" name="Text 23"/>
          <p:cNvSpPr txBox="1"/>
          <p:nvPr/>
        </p:nvSpPr>
        <p:spPr>
          <a:xfrm>
            <a:off x="11091672" y="63093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6B7C8C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7</a:t>
            </a:r>
            <a:endParaRPr lang="en-US" sz="1000" dirty="0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C3B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91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SAMENVATTING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94944"/>
            <a:ext cx="110916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Van informatie naar competent handelen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27632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59638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De 29e druk: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11680"/>
            <a:ext cx="59436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450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maakt de leerroute explicieter;</a:t>
            </a:r>
            <a:endParaRPr lang="en-US" sz="14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450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werkt met herkenbare situaties en leerdoelen;</a:t>
            </a:r>
            <a:endParaRPr lang="en-US" sz="14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450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helpt cursisten signalen en alarmsituaties herkennen;</a:t>
            </a:r>
            <a:endParaRPr lang="en-US" sz="14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450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verbindt begrijpen, kiezen, oefenen en handelen;</a:t>
            </a:r>
            <a:endParaRPr lang="en-US" sz="1450" dirty="0"/>
          </a:p>
          <a:p>
            <a:pPr marL="342900" indent="-342900">
              <a:spcAft>
                <a:spcPts val="1200"/>
              </a:spcAft>
              <a:buSzPct val="100000"/>
              <a:buChar char="▪"/>
            </a:pPr>
            <a:r>
              <a:rPr lang="en-US" sz="1450" dirty="0">
                <a:solidFill>
                  <a:srgbClr val="FFFFFF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ondersteunt instructeurs bij het begeleiden van het leerproces.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6949440" y="1627632"/>
            <a:ext cx="4690872" cy="3566160"/>
          </a:xfrm>
          <a:prstGeom prst="roundRect">
            <a:avLst>
              <a:gd name="adj" fmla="val 1538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7" name="Shape 5"/>
          <p:cNvSpPr/>
          <p:nvPr/>
        </p:nvSpPr>
        <p:spPr>
          <a:xfrm>
            <a:off x="7333488" y="2167128"/>
            <a:ext cx="128016" cy="128016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8" name="Text 6"/>
          <p:cNvSpPr txBox="1"/>
          <p:nvPr/>
        </p:nvSpPr>
        <p:spPr>
          <a:xfrm>
            <a:off x="7635240" y="1965960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Het theorieboek</a:t>
            </a:r>
            <a:r>
              <a:rPr lang="en-US" sz="1400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 geeft betekenis aan het handelen.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333488" y="2944368"/>
            <a:ext cx="128016" cy="128016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0" name="Text 8"/>
          <p:cNvSpPr txBox="1"/>
          <p:nvPr/>
        </p:nvSpPr>
        <p:spPr>
          <a:xfrm>
            <a:off x="7635240" y="2743200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De e-learning</a:t>
            </a:r>
            <a:r>
              <a:rPr lang="en-US" sz="1400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 laat cursisten keuzes maken.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333488" y="3721608"/>
            <a:ext cx="128016" cy="128016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2" name="Text 10"/>
          <p:cNvSpPr txBox="1"/>
          <p:nvPr/>
        </p:nvSpPr>
        <p:spPr>
          <a:xfrm>
            <a:off x="7635240" y="3520440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Het werkboek</a:t>
            </a:r>
            <a:r>
              <a:rPr lang="en-US" sz="1400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 helpt die keuzes onderbouwen.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7333488" y="4498848"/>
            <a:ext cx="128016" cy="128016"/>
          </a:xfrm>
          <a:prstGeom prst="ellipse">
            <a:avLst/>
          </a:prstGeom>
          <a:solidFill>
            <a:srgbClr val="F59638"/>
          </a:solidFill>
          <a:ln/>
        </p:spPr>
        <p:txBody>
          <a:bodyPr/>
          <a:lstStyle/>
          <a:p>
            <a:endParaRPr lang="nl-NL"/>
          </a:p>
        </p:txBody>
      </p:sp>
      <p:sp>
        <p:nvSpPr>
          <p:cNvPr id="14" name="Text 12"/>
          <p:cNvSpPr txBox="1"/>
          <p:nvPr/>
        </p:nvSpPr>
        <p:spPr>
          <a:xfrm>
            <a:off x="7635240" y="4297680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C3B62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De praktijk</a:t>
            </a:r>
            <a:r>
              <a:rPr lang="en-US" sz="1400" dirty="0">
                <a:solidFill>
                  <a:srgbClr val="3B5C77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 maakt handelen mogelijk.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813816" y="6309360"/>
            <a:ext cx="8778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AFC2D4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Bron: 29e druk, Inleiding p. 6-8 · hoofdstuk 5 Ademhaling p. 51-61</a:t>
            </a:r>
            <a:endParaRPr lang="en-US" sz="900" dirty="0"/>
          </a:p>
        </p:txBody>
      </p:sp>
      <p:sp>
        <p:nvSpPr>
          <p:cNvPr id="18" name="Text 15"/>
          <p:cNvSpPr txBox="1"/>
          <p:nvPr/>
        </p:nvSpPr>
        <p:spPr>
          <a:xfrm>
            <a:off x="11091672" y="630936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FC2D4"/>
                </a:solidFill>
                <a:latin typeface="Alaska Contrast" pitchFamily="34" charset="0"/>
                <a:ea typeface="Alaska Contrast" pitchFamily="34" charset="-122"/>
                <a:cs typeface="Alaska Contrast" pitchFamily="34" charset="-120"/>
              </a:rPr>
              <a:t>8</a:t>
            </a:r>
            <a:endParaRPr lang="en-US" sz="1000" dirty="0"/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8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6321132AF692449FCE154B4DFF7A62" ma:contentTypeVersion="12" ma:contentTypeDescription="Een nieuw document maken." ma:contentTypeScope="" ma:versionID="92ddeb758132e9d05c7e527b932f53ba">
  <xsd:schema xmlns:xsd="http://www.w3.org/2001/XMLSchema" xmlns:xs="http://www.w3.org/2001/XMLSchema" xmlns:p="http://schemas.microsoft.com/office/2006/metadata/properties" xmlns:ns2="c13428c5-f6a4-4ac3-ac96-412c19943e74" xmlns:ns3="7609034c-c3c0-4b1d-8a13-c136791be9c3" targetNamespace="http://schemas.microsoft.com/office/2006/metadata/properties" ma:root="true" ma:fieldsID="ed01984377e52c5f89954b1e9950bc7a" ns2:_="" ns3:_="">
    <xsd:import namespace="c13428c5-f6a4-4ac3-ac96-412c19943e74"/>
    <xsd:import namespace="7609034c-c3c0-4b1d-8a13-c136791be9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3428c5-f6a4-4ac3-ac96-412c19943e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1e59a6b2-8b7a-4921-a57d-c8b463e6b1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09034c-c3c0-4b1d-8a13-c136791be9c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367407e-4ada-4716-be23-1585290868c5}" ma:internalName="TaxCatchAll" ma:showField="CatchAllData" ma:web="7609034c-c3c0-4b1d-8a13-c136791be9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09034c-c3c0-4b1d-8a13-c136791be9c3" xsi:nil="true"/>
    <lcf76f155ced4ddcb4097134ff3c332f xmlns="c13428c5-f6a4-4ac3-ac96-412c19943e7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5A2BAFE-48F5-4EE8-A806-DDB7FF4865C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CB5D5E9-C665-4304-A034-365B43D398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13428c5-f6a4-4ac3-ac96-412c19943e74"/>
    <ds:schemaRef ds:uri="7609034c-c3c0-4b1d-8a13-c136791be9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AF8FDA9-8704-456A-9BBA-11F8BB66549C}">
  <ds:schemaRefs>
    <ds:schemaRef ds:uri="http://purl.org/dc/dcmitype/"/>
    <ds:schemaRef ds:uri="http://schemas.microsoft.com/office/infopath/2007/PartnerControls"/>
    <ds:schemaRef ds:uri="http://purl.org/dc/elements/1.1/"/>
    <ds:schemaRef ds:uri="c13428c5-f6a4-4ac3-ac96-412c19943e74"/>
    <ds:schemaRef ds:uri="7609034c-c3c0-4b1d-8a13-c136791be9c3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775</Words>
  <Application>Microsoft Office PowerPoint</Application>
  <PresentationFormat>Widescreen</PresentationFormat>
  <Paragraphs>153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 naslagwerk naar leerboek</dc:title>
  <dc:subject>PptxGenJS Presentation</dc:subject>
  <dc:creator>Het Oranje Kruis</dc:creator>
  <cp:lastModifiedBy>Mariska Veenings</cp:lastModifiedBy>
  <cp:revision>5</cp:revision>
  <dcterms:created xsi:type="dcterms:W3CDTF">2026-09-19T06:34:01Z</dcterms:created>
  <dcterms:modified xsi:type="dcterms:W3CDTF">2026-10-06T13:34:37Z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84EFC7E4-F525-4009-8E19-D388B8964D33</vt:lpwstr>
  </property>
  <property fmtid="{D5CDD505-2E9C-101B-9397-08002B2CF9AE}" pid="3" name="ArticulatePath">
    <vt:lpwstr>29e_druk_didactische_vernieuwingen</vt:lpwstr>
  </property>
  <property fmtid="{D5CDD505-2E9C-101B-9397-08002B2CF9AE}" pid="4" name="ContentTypeId">
    <vt:lpwstr>0x010100BC6321132AF692449FCE154B4DFF7A62</vt:lpwstr>
  </property>
  <property fmtid="{D5CDD505-2E9C-101B-9397-08002B2CF9AE}" pid="5" name="MSIP_Label_20874a68-4153-4ebf-9b93-5d8465e21a4c_Enabled">
    <vt:lpwstr>true</vt:lpwstr>
  </property>
  <property fmtid="{D5CDD505-2E9C-101B-9397-08002B2CF9AE}" pid="6" name="MSIP_Label_20874a68-4153-4ebf-9b93-5d8465e21a4c_SetDate">
    <vt:lpwstr>2026-09-19T06:40:10Z</vt:lpwstr>
  </property>
  <property fmtid="{D5CDD505-2E9C-101B-9397-08002B2CF9AE}" pid="7" name="MSIP_Label_20874a68-4153-4ebf-9b93-5d8465e21a4c_Method">
    <vt:lpwstr>Standard</vt:lpwstr>
  </property>
  <property fmtid="{D5CDD505-2E9C-101B-9397-08002B2CF9AE}" pid="8" name="MSIP_Label_20874a68-4153-4ebf-9b93-5d8465e21a4c_Name">
    <vt:lpwstr>Alle documenten - Intern</vt:lpwstr>
  </property>
  <property fmtid="{D5CDD505-2E9C-101B-9397-08002B2CF9AE}" pid="9" name="MSIP_Label_20874a68-4153-4ebf-9b93-5d8465e21a4c_SiteId">
    <vt:lpwstr>686565b5-8d65-449d-b4d6-a101e9835326</vt:lpwstr>
  </property>
  <property fmtid="{D5CDD505-2E9C-101B-9397-08002B2CF9AE}" pid="10" name="MSIP_Label_20874a68-4153-4ebf-9b93-5d8465e21a4c_ActionId">
    <vt:lpwstr>875490d5-4633-4f78-8fae-0933e07c5ef0</vt:lpwstr>
  </property>
  <property fmtid="{D5CDD505-2E9C-101B-9397-08002B2CF9AE}" pid="11" name="MSIP_Label_20874a68-4153-4ebf-9b93-5d8465e21a4c_ContentBits">
    <vt:lpwstr>0</vt:lpwstr>
  </property>
  <property fmtid="{D5CDD505-2E9C-101B-9397-08002B2CF9AE}" pid="12" name="MSIP_Label_20874a68-4153-4ebf-9b93-5d8465e21a4c_Tag">
    <vt:lpwstr>10, 3, 0, 1</vt:lpwstr>
  </property>
  <property fmtid="{D5CDD505-2E9C-101B-9397-08002B2CF9AE}" pid="13" name="MediaServiceImageTags">
    <vt:lpwstr/>
  </property>
</Properties>
</file>