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9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tags/tag11.xml" ContentType="application/vnd.openxmlformats-officedocument.presentationml.tags+xml"/>
  <Override PartName="/ppt/notesSlides/notesSlide54.xml" ContentType="application/vnd.openxmlformats-officedocument.presentationml.notesSlide+xml"/>
  <Override PartName="/ppt/tags/tag12.xml" ContentType="application/vnd.openxmlformats-officedocument.presentationml.tags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5"/>
  </p:notesMasterIdLst>
  <p:handoutMasterIdLst>
    <p:handoutMasterId r:id="rId86"/>
  </p:handoutMasterIdLst>
  <p:sldIdLst>
    <p:sldId id="338" r:id="rId2"/>
    <p:sldId id="449" r:id="rId3"/>
    <p:sldId id="451" r:id="rId4"/>
    <p:sldId id="366" r:id="rId5"/>
    <p:sldId id="563" r:id="rId6"/>
    <p:sldId id="535" r:id="rId7"/>
    <p:sldId id="463" r:id="rId8"/>
    <p:sldId id="464" r:id="rId9"/>
    <p:sldId id="531" r:id="rId10"/>
    <p:sldId id="530" r:id="rId11"/>
    <p:sldId id="539" r:id="rId12"/>
    <p:sldId id="459" r:id="rId13"/>
    <p:sldId id="465" r:id="rId14"/>
    <p:sldId id="566" r:id="rId15"/>
    <p:sldId id="567" r:id="rId16"/>
    <p:sldId id="568" r:id="rId17"/>
    <p:sldId id="569" r:id="rId18"/>
    <p:sldId id="540" r:id="rId19"/>
    <p:sldId id="570" r:id="rId20"/>
    <p:sldId id="541" r:id="rId21"/>
    <p:sldId id="571" r:id="rId22"/>
    <p:sldId id="572" r:id="rId23"/>
    <p:sldId id="546" r:id="rId24"/>
    <p:sldId id="573" r:id="rId25"/>
    <p:sldId id="574" r:id="rId26"/>
    <p:sldId id="575" r:id="rId27"/>
    <p:sldId id="576" r:id="rId28"/>
    <p:sldId id="577" r:id="rId29"/>
    <p:sldId id="578" r:id="rId30"/>
    <p:sldId id="579" r:id="rId31"/>
    <p:sldId id="580" r:id="rId32"/>
    <p:sldId id="581" r:id="rId33"/>
    <p:sldId id="582" r:id="rId34"/>
    <p:sldId id="583" r:id="rId35"/>
    <p:sldId id="565" r:id="rId36"/>
    <p:sldId id="584" r:id="rId37"/>
    <p:sldId id="585" r:id="rId38"/>
    <p:sldId id="545" r:id="rId39"/>
    <p:sldId id="586" r:id="rId40"/>
    <p:sldId id="587" r:id="rId41"/>
    <p:sldId id="588" r:id="rId42"/>
    <p:sldId id="589" r:id="rId43"/>
    <p:sldId id="590" r:id="rId44"/>
    <p:sldId id="591" r:id="rId45"/>
    <p:sldId id="592" r:id="rId46"/>
    <p:sldId id="593" r:id="rId47"/>
    <p:sldId id="594" r:id="rId48"/>
    <p:sldId id="595" r:id="rId49"/>
    <p:sldId id="596" r:id="rId50"/>
    <p:sldId id="597" r:id="rId51"/>
    <p:sldId id="598" r:id="rId52"/>
    <p:sldId id="599" r:id="rId53"/>
    <p:sldId id="600" r:id="rId54"/>
    <p:sldId id="601" r:id="rId55"/>
    <p:sldId id="602" r:id="rId56"/>
    <p:sldId id="603" r:id="rId57"/>
    <p:sldId id="604" r:id="rId58"/>
    <p:sldId id="533" r:id="rId59"/>
    <p:sldId id="507" r:id="rId60"/>
    <p:sldId id="605" r:id="rId61"/>
    <p:sldId id="606" r:id="rId62"/>
    <p:sldId id="607" r:id="rId63"/>
    <p:sldId id="608" r:id="rId64"/>
    <p:sldId id="609" r:id="rId65"/>
    <p:sldId id="610" r:id="rId66"/>
    <p:sldId id="611" r:id="rId67"/>
    <p:sldId id="613" r:id="rId68"/>
    <p:sldId id="612" r:id="rId69"/>
    <p:sldId id="614" r:id="rId70"/>
    <p:sldId id="615" r:id="rId71"/>
    <p:sldId id="616" r:id="rId72"/>
    <p:sldId id="617" r:id="rId73"/>
    <p:sldId id="618" r:id="rId74"/>
    <p:sldId id="619" r:id="rId75"/>
    <p:sldId id="620" r:id="rId76"/>
    <p:sldId id="621" r:id="rId77"/>
    <p:sldId id="622" r:id="rId78"/>
    <p:sldId id="623" r:id="rId79"/>
    <p:sldId id="624" r:id="rId80"/>
    <p:sldId id="625" r:id="rId81"/>
    <p:sldId id="626" r:id="rId82"/>
    <p:sldId id="627" r:id="rId83"/>
    <p:sldId id="628" r:id="rId84"/>
  </p:sldIdLst>
  <p:sldSz cx="9144000" cy="5143500" type="screen16x9"/>
  <p:notesSz cx="6858000" cy="9144000"/>
  <p:custDataLst>
    <p:tags r:id="rId87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1pPr>
    <a:lvl2pPr marL="343266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2pPr>
    <a:lvl3pPr marL="686532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3pPr>
    <a:lvl4pPr marL="1029797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4pPr>
    <a:lvl5pPr marL="1373063" algn="l" rtl="0" fontAlgn="base">
      <a:spcBef>
        <a:spcPct val="0"/>
      </a:spcBef>
      <a:spcAft>
        <a:spcPct val="0"/>
      </a:spcAft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5pPr>
    <a:lvl6pPr marL="1716329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6pPr>
    <a:lvl7pPr marL="2059595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7pPr>
    <a:lvl8pPr marL="2402860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8pPr>
    <a:lvl9pPr marL="2746126" algn="l" defTabSz="686532" rtl="0" eaLnBrk="1" latinLnBrk="0" hangingPunct="1">
      <a:defRPr sz="800" b="1" kern="1200">
        <a:solidFill>
          <a:srgbClr val="230D5C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ardsectie" id="{D430AAA6-1180-461F-B60D-291DCC3041D1}">
          <p14:sldIdLst>
            <p14:sldId id="338"/>
            <p14:sldId id="449"/>
            <p14:sldId id="451"/>
            <p14:sldId id="366"/>
            <p14:sldId id="563"/>
            <p14:sldId id="535"/>
            <p14:sldId id="463"/>
            <p14:sldId id="464"/>
            <p14:sldId id="531"/>
            <p14:sldId id="530"/>
            <p14:sldId id="539"/>
            <p14:sldId id="459"/>
            <p14:sldId id="465"/>
            <p14:sldId id="566"/>
            <p14:sldId id="567"/>
            <p14:sldId id="568"/>
            <p14:sldId id="569"/>
            <p14:sldId id="540"/>
            <p14:sldId id="570"/>
            <p14:sldId id="541"/>
            <p14:sldId id="571"/>
            <p14:sldId id="572"/>
            <p14:sldId id="546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65"/>
            <p14:sldId id="584"/>
            <p14:sldId id="585"/>
            <p14:sldId id="54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533"/>
            <p14:sldId id="507"/>
            <p14:sldId id="605"/>
            <p14:sldId id="606"/>
            <p14:sldId id="607"/>
            <p14:sldId id="608"/>
            <p14:sldId id="609"/>
            <p14:sldId id="610"/>
            <p14:sldId id="611"/>
            <p14:sldId id="613"/>
            <p14:sldId id="612"/>
            <p14:sldId id="61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01">
          <p15:clr>
            <a:srgbClr val="A4A3A4"/>
          </p15:clr>
        </p15:guide>
        <p15:guide id="3" orient="horz" pos="2947">
          <p15:clr>
            <a:srgbClr val="A4A3A4"/>
          </p15:clr>
        </p15:guide>
        <p15:guide id="4" pos="431">
          <p15:clr>
            <a:srgbClr val="A4A3A4"/>
          </p15:clr>
        </p15:guide>
        <p15:guide id="5" pos="2880">
          <p15:clr>
            <a:srgbClr val="A4A3A4"/>
          </p15:clr>
        </p15:guide>
        <p15:guide id="6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oudenn" initials="d" lastIdx="9" clrIdx="0"/>
  <p:cmAuthor id="1" name="vanderpolsh" initials="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E"/>
    <a:srgbClr val="F05A23"/>
    <a:srgbClr val="032DDF"/>
    <a:srgbClr val="CC0000"/>
    <a:srgbClr val="8DA2FD"/>
    <a:srgbClr val="FB0807"/>
    <a:srgbClr val="010F4C"/>
    <a:srgbClr val="0F248F"/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7005" autoAdjust="0"/>
  </p:normalViewPr>
  <p:slideViewPr>
    <p:cSldViewPr>
      <p:cViewPr varScale="1">
        <p:scale>
          <a:sx n="146" d="100"/>
          <a:sy n="146" d="100"/>
        </p:scale>
        <p:origin x="702" y="330"/>
      </p:cViewPr>
      <p:guideLst>
        <p:guide orient="horz" pos="1620"/>
        <p:guide orient="horz" pos="701"/>
        <p:guide orient="horz" pos="2947"/>
        <p:guide pos="431"/>
        <p:guide pos="288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92"/>
    </p:cViewPr>
  </p:sorterViewPr>
  <p:notesViewPr>
    <p:cSldViewPr>
      <p:cViewPr varScale="1">
        <p:scale>
          <a:sx n="74" d="100"/>
          <a:sy n="74" d="100"/>
        </p:scale>
        <p:origin x="-16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commentAuthors" Target="commentAuthors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FF7966F-080D-46CF-ADD5-1C8845EF11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7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2D0C9EF-A4FB-4E11-A94E-FA2D339D1D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45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3432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8653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029797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3730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1716329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9595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2860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6126" algn="l" defTabSz="6865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29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38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39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49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57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58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59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69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F60B3-9BB4-474F-BAC2-C878E39546E4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50579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79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83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D0C9EF-A4FB-4E11-A94E-FA2D339D1D6F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51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hthoek 37"/>
          <p:cNvSpPr/>
          <p:nvPr userDrawn="1"/>
        </p:nvSpPr>
        <p:spPr bwMode="auto">
          <a:xfrm>
            <a:off x="0" y="257175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hthoek 38"/>
          <p:cNvSpPr/>
          <p:nvPr userDrawn="1"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hthoek 39"/>
          <p:cNvSpPr/>
          <p:nvPr userDrawn="1"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rgbClr val="00539E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14153" y="558314"/>
            <a:ext cx="8115694" cy="4227683"/>
          </a:xfrm>
          <a:ln>
            <a:noFill/>
          </a:ln>
        </p:spPr>
        <p:txBody>
          <a:bodyPr tIns="0" rIns="0" anchor="ctr"/>
          <a:lstStyle>
            <a:lvl1pPr marL="0" indent="0" algn="ctr">
              <a:buNone/>
              <a:defRPr sz="1400" b="1">
                <a:solidFill>
                  <a:schemeClr val="tx2"/>
                </a:solidFill>
              </a:defRPr>
            </a:lvl1pPr>
            <a:lvl2pPr marL="343266" indent="0">
              <a:buNone/>
              <a:defRPr sz="2100"/>
            </a:lvl2pPr>
            <a:lvl3pPr marL="686532" indent="0">
              <a:buNone/>
              <a:defRPr sz="1800"/>
            </a:lvl3pPr>
            <a:lvl4pPr marL="1029797" indent="0">
              <a:buNone/>
              <a:defRPr sz="1500"/>
            </a:lvl4pPr>
            <a:lvl5pPr marL="1373063" indent="0">
              <a:buNone/>
              <a:defRPr sz="1500"/>
            </a:lvl5pPr>
            <a:lvl6pPr marL="1716329" indent="0">
              <a:buNone/>
              <a:defRPr sz="1500"/>
            </a:lvl6pPr>
            <a:lvl7pPr marL="2059595" indent="0">
              <a:buNone/>
              <a:defRPr sz="1500"/>
            </a:lvl7pPr>
            <a:lvl8pPr marL="2402860" indent="0">
              <a:buNone/>
              <a:defRPr sz="1500"/>
            </a:lvl8pPr>
            <a:lvl9pPr marL="2746126" indent="0">
              <a:buNone/>
              <a:defRPr sz="1500"/>
            </a:lvl9pPr>
          </a:lstStyle>
          <a:p>
            <a:pPr lvl="0"/>
            <a:endParaRPr lang="nl-NL" noProof="0" dirty="0"/>
          </a:p>
        </p:txBody>
      </p:sp>
      <p:sp>
        <p:nvSpPr>
          <p:cNvPr id="50" name="Rechthoekige driehoek 49"/>
          <p:cNvSpPr/>
          <p:nvPr userDrawn="1"/>
        </p:nvSpPr>
        <p:spPr bwMode="auto">
          <a:xfrm>
            <a:off x="8629847" y="3416766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hthoekige driehoek 50"/>
          <p:cNvSpPr/>
          <p:nvPr userDrawn="1"/>
        </p:nvSpPr>
        <p:spPr bwMode="auto">
          <a:xfrm rot="16200000">
            <a:off x="351987" y="3416618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hthoek 51"/>
          <p:cNvSpPr/>
          <p:nvPr userDrawn="1"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rgbClr val="F05A23"/>
          </a:solidFill>
          <a:ln w="28575"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3578783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3" name="Tekstvak 12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Titel-slide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quarter" idx="16"/>
          </p:nvPr>
        </p:nvSpPr>
        <p:spPr>
          <a:xfrm>
            <a:off x="4572001" y="1437624"/>
            <a:ext cx="4057903" cy="30243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  <p:sp>
        <p:nvSpPr>
          <p:cNvPr id="9" name="Tekstvak 8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Tekst</a:t>
            </a:r>
            <a:r>
              <a:rPr lang="nl-NL" baseline="0" dirty="0" smtClean="0">
                <a:solidFill>
                  <a:schemeClr val="accent2"/>
                </a:solidFill>
              </a:rPr>
              <a:t> / Diagram</a:t>
            </a:r>
            <a:endParaRPr lang="nl-NL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2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/ Diagram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BE53-9B7C-4463-9A45-1EC3573DD72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grafiek 6"/>
          <p:cNvSpPr>
            <a:spLocks noGrp="1"/>
          </p:cNvSpPr>
          <p:nvPr>
            <p:ph type="chart" sz="quarter" idx="15"/>
          </p:nvPr>
        </p:nvSpPr>
        <p:spPr>
          <a:xfrm>
            <a:off x="1217570" y="1431565"/>
            <a:ext cx="6708917" cy="303610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Grafiek</a:t>
            </a:r>
            <a:r>
              <a:rPr lang="nl-NL" baseline="0" dirty="0" smtClean="0">
                <a:solidFill>
                  <a:schemeClr val="accent2"/>
                </a:solidFill>
              </a:rPr>
              <a:t> / Diagram dia</a:t>
            </a:r>
            <a:endParaRPr lang="nl-NL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7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6" name="Tijdelijke aanduiding voor afbeelding 103"/>
          <p:cNvSpPr>
            <a:spLocks noGrp="1"/>
          </p:cNvSpPr>
          <p:nvPr>
            <p:ph type="pic" sz="quarter" idx="16"/>
          </p:nvPr>
        </p:nvSpPr>
        <p:spPr>
          <a:xfrm>
            <a:off x="2061567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7" name="Tijdelijke aanduiding voor afbeelding 103"/>
          <p:cNvSpPr>
            <a:spLocks noGrp="1"/>
          </p:cNvSpPr>
          <p:nvPr>
            <p:ph type="pic" sz="quarter" idx="17"/>
          </p:nvPr>
        </p:nvSpPr>
        <p:spPr>
          <a:xfrm>
            <a:off x="3375208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0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6002489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1" name="Tijdelijke aanduiding voor afbeelding 103"/>
          <p:cNvSpPr>
            <a:spLocks noGrp="1"/>
          </p:cNvSpPr>
          <p:nvPr>
            <p:ph type="pic" sz="quarter" idx="20"/>
          </p:nvPr>
        </p:nvSpPr>
        <p:spPr>
          <a:xfrm>
            <a:off x="7316130" y="133928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2" name="Tijdelijke aanduiding voor afbeelding 103"/>
          <p:cNvSpPr>
            <a:spLocks noGrp="1"/>
          </p:cNvSpPr>
          <p:nvPr>
            <p:ph type="pic" sz="quarter" idx="21"/>
          </p:nvPr>
        </p:nvSpPr>
        <p:spPr>
          <a:xfrm>
            <a:off x="747684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3" name="Tijdelijke aanduiding voor afbeelding 103"/>
          <p:cNvSpPr>
            <a:spLocks noGrp="1"/>
          </p:cNvSpPr>
          <p:nvPr>
            <p:ph type="pic" sz="quarter" idx="22"/>
          </p:nvPr>
        </p:nvSpPr>
        <p:spPr>
          <a:xfrm>
            <a:off x="2061567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4" name="Tijdelijke aanduiding voor afbeelding 103"/>
          <p:cNvSpPr>
            <a:spLocks noGrp="1"/>
          </p:cNvSpPr>
          <p:nvPr>
            <p:ph type="pic" sz="quarter" idx="23"/>
          </p:nvPr>
        </p:nvSpPr>
        <p:spPr>
          <a:xfrm>
            <a:off x="3375208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5" name="Tijdelijke aanduiding voor afbeelding 103"/>
          <p:cNvSpPr>
            <a:spLocks noGrp="1"/>
          </p:cNvSpPr>
          <p:nvPr>
            <p:ph type="pic" sz="quarter" idx="24"/>
          </p:nvPr>
        </p:nvSpPr>
        <p:spPr>
          <a:xfrm>
            <a:off x="4688849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6" name="Tijdelijke aanduiding voor afbeelding 103"/>
          <p:cNvSpPr>
            <a:spLocks noGrp="1"/>
          </p:cNvSpPr>
          <p:nvPr>
            <p:ph type="pic" sz="quarter" idx="25"/>
          </p:nvPr>
        </p:nvSpPr>
        <p:spPr>
          <a:xfrm>
            <a:off x="6002489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7" name="Tijdelijke aanduiding voor afbeelding 103"/>
          <p:cNvSpPr>
            <a:spLocks noGrp="1"/>
          </p:cNvSpPr>
          <p:nvPr>
            <p:ph type="pic" sz="quarter" idx="26"/>
          </p:nvPr>
        </p:nvSpPr>
        <p:spPr>
          <a:xfrm>
            <a:off x="7316130" y="2488076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8" name="Tijdelijke aanduiding voor afbeelding 103"/>
          <p:cNvSpPr>
            <a:spLocks noGrp="1"/>
          </p:cNvSpPr>
          <p:nvPr>
            <p:ph type="pic" sz="quarter" idx="27"/>
          </p:nvPr>
        </p:nvSpPr>
        <p:spPr>
          <a:xfrm>
            <a:off x="747684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19" name="Tijdelijke aanduiding voor afbeelding 103"/>
          <p:cNvSpPr>
            <a:spLocks noGrp="1"/>
          </p:cNvSpPr>
          <p:nvPr>
            <p:ph type="pic" sz="quarter" idx="28"/>
          </p:nvPr>
        </p:nvSpPr>
        <p:spPr>
          <a:xfrm>
            <a:off x="2061567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0" name="Tijdelijke aanduiding voor afbeelding 103"/>
          <p:cNvSpPr>
            <a:spLocks noGrp="1"/>
          </p:cNvSpPr>
          <p:nvPr>
            <p:ph type="pic" sz="quarter" idx="29"/>
          </p:nvPr>
        </p:nvSpPr>
        <p:spPr>
          <a:xfrm>
            <a:off x="3375208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1" name="Tijdelijke aanduiding voor afbeelding 103"/>
          <p:cNvSpPr>
            <a:spLocks noGrp="1"/>
          </p:cNvSpPr>
          <p:nvPr>
            <p:ph type="pic" sz="quarter" idx="30"/>
          </p:nvPr>
        </p:nvSpPr>
        <p:spPr>
          <a:xfrm>
            <a:off x="4688849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2" name="Tijdelijke aanduiding voor afbeelding 103"/>
          <p:cNvSpPr>
            <a:spLocks noGrp="1"/>
          </p:cNvSpPr>
          <p:nvPr>
            <p:ph type="pic" sz="quarter" idx="31"/>
          </p:nvPr>
        </p:nvSpPr>
        <p:spPr>
          <a:xfrm>
            <a:off x="6002489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23" name="Tijdelijke aanduiding voor afbeelding 103"/>
          <p:cNvSpPr>
            <a:spLocks noGrp="1"/>
          </p:cNvSpPr>
          <p:nvPr>
            <p:ph type="pic" sz="quarter" idx="32"/>
          </p:nvPr>
        </p:nvSpPr>
        <p:spPr>
          <a:xfrm>
            <a:off x="7316130" y="3651503"/>
            <a:ext cx="1088236" cy="91950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1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0" animBg="1"/>
      <p:bldP spid="107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hoek 45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92" name="Rechthoek 91"/>
          <p:cNvSpPr/>
          <p:nvPr userDrawn="1"/>
        </p:nvSpPr>
        <p:spPr bwMode="auto">
          <a:xfrm>
            <a:off x="4688925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4"/>
            <a:ext cx="3715684" cy="1486216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3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688849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4" name="Rechthoek 43"/>
          <p:cNvSpPr/>
          <p:nvPr userDrawn="1"/>
        </p:nvSpPr>
        <p:spPr bwMode="auto">
          <a:xfrm>
            <a:off x="748003" y="3070157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5" name="Tijdelijke aanduiding voor afbeelding 103"/>
          <p:cNvSpPr>
            <a:spLocks noGrp="1"/>
          </p:cNvSpPr>
          <p:nvPr>
            <p:ph type="pic" sz="quarter" idx="20"/>
          </p:nvPr>
        </p:nvSpPr>
        <p:spPr>
          <a:xfrm>
            <a:off x="747684" y="3070157"/>
            <a:ext cx="3715684" cy="1486216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5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"/>
                            </p:stCondLst>
                            <p:childTnLst>
                              <p:par>
                                <p:cTn id="38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92" grpId="0" animBg="1"/>
      <p:bldP spid="104" grpId="0"/>
      <p:bldP spid="108" grpId="0"/>
      <p:bldP spid="43" grpId="0"/>
      <p:bldP spid="44" grpId="0" animBg="1"/>
      <p:bldP spid="45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4"/>
            <a:ext cx="3715365" cy="32313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92" name="Rechthoek 91"/>
          <p:cNvSpPr/>
          <p:nvPr userDrawn="1"/>
        </p:nvSpPr>
        <p:spPr bwMode="auto">
          <a:xfrm>
            <a:off x="4688925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4"/>
            <a:ext cx="3715684" cy="3231358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43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688849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33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92" grpId="0" animBg="1"/>
      <p:bldP spid="104" grpId="0"/>
      <p:bldP spid="108" grpId="0"/>
      <p:bldP spid="43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2" name="Rechthoek 81"/>
          <p:cNvSpPr/>
          <p:nvPr userDrawn="1"/>
        </p:nvSpPr>
        <p:spPr bwMode="auto">
          <a:xfrm>
            <a:off x="4688925" y="1339283"/>
            <a:ext cx="371536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371536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3715684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8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688849" y="1339283"/>
            <a:ext cx="371544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8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5" grpId="0" animBg="1"/>
      <p:bldP spid="104" grpId="0"/>
      <p:bldP spid="108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7647994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8003" y="1339283"/>
            <a:ext cx="7647994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3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7647994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pic>
        <p:nvPicPr>
          <p:cNvPr id="4098" name="Picture 2" descr="http://ic.tweakimg.net/ext/i/imagelarge/1280305726.jpe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30" y="1346416"/>
            <a:ext cx="4076221" cy="32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3111175" y="1672936"/>
            <a:ext cx="2921650" cy="1708904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137" y="3464460"/>
            <a:ext cx="666439" cy="23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61"/>
          <a:stretch/>
        </p:blipFill>
        <p:spPr bwMode="auto">
          <a:xfrm>
            <a:off x="4446572" y="3489852"/>
            <a:ext cx="160983" cy="20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4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04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ie afbeeldingen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 41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1" name="Rechthoek 80"/>
          <p:cNvSpPr/>
          <p:nvPr userDrawn="1"/>
        </p:nvSpPr>
        <p:spPr bwMode="auto">
          <a:xfrm>
            <a:off x="6002565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3" name="Rechthoek 82"/>
          <p:cNvSpPr/>
          <p:nvPr userDrawn="1"/>
        </p:nvSpPr>
        <p:spPr bwMode="auto">
          <a:xfrm>
            <a:off x="3375284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85" name="Rechthoek 84"/>
          <p:cNvSpPr/>
          <p:nvPr userDrawn="1"/>
        </p:nvSpPr>
        <p:spPr bwMode="auto">
          <a:xfrm>
            <a:off x="748003" y="1339283"/>
            <a:ext cx="2401725" cy="32313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4" name="Tijdelijke aanduiding voor afbeelding 103"/>
          <p:cNvSpPr>
            <a:spLocks noGrp="1"/>
          </p:cNvSpPr>
          <p:nvPr>
            <p:ph type="pic" sz="quarter" idx="15"/>
          </p:nvPr>
        </p:nvSpPr>
        <p:spPr>
          <a:xfrm>
            <a:off x="747684" y="1339283"/>
            <a:ext cx="2402043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07" name="Tijdelijke aanduiding voor afbeelding 103"/>
          <p:cNvSpPr>
            <a:spLocks noGrp="1"/>
          </p:cNvSpPr>
          <p:nvPr>
            <p:ph type="pic" sz="quarter" idx="17"/>
          </p:nvPr>
        </p:nvSpPr>
        <p:spPr>
          <a:xfrm>
            <a:off x="3375208" y="1339283"/>
            <a:ext cx="240180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0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6002489" y="1339283"/>
            <a:ext cx="240180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79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3" grpId="0" animBg="1"/>
      <p:bldP spid="85" grpId="0" animBg="1"/>
      <p:bldP spid="104" grpId="0"/>
      <p:bldP spid="107" grpId="0"/>
      <p:bldP spid="110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echthoek 37"/>
          <p:cNvSpPr/>
          <p:nvPr userDrawn="1"/>
        </p:nvSpPr>
        <p:spPr bwMode="auto">
          <a:xfrm>
            <a:off x="0" y="257175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9" name="Rechthoek 38"/>
          <p:cNvSpPr/>
          <p:nvPr userDrawn="1"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0" name="Rechthoek 39"/>
          <p:cNvSpPr/>
          <p:nvPr userDrawn="1"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14153" y="558314"/>
            <a:ext cx="8115694" cy="422768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50" name="Rechthoekige driehoek 49"/>
          <p:cNvSpPr/>
          <p:nvPr userDrawn="1"/>
        </p:nvSpPr>
        <p:spPr bwMode="auto">
          <a:xfrm>
            <a:off x="8629847" y="3416766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hthoekige driehoek 50"/>
          <p:cNvSpPr/>
          <p:nvPr userDrawn="1"/>
        </p:nvSpPr>
        <p:spPr bwMode="auto">
          <a:xfrm rot="16200000">
            <a:off x="351987" y="3416618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hthoek 51"/>
          <p:cNvSpPr/>
          <p:nvPr userDrawn="1"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3578783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3" name="Tekstvak 12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Afsluiting</a:t>
            </a: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3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4572000" y="1109662"/>
            <a:ext cx="4057847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</p:spTree>
    <p:extLst>
      <p:ext uri="{BB962C8B-B14F-4D97-AF65-F5344CB8AC3E}">
        <p14:creationId xmlns:p14="http://schemas.microsoft.com/office/powerpoint/2010/main" val="323318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0" y="919974"/>
            <a:ext cx="9157800" cy="4035737"/>
          </a:xfrm>
        </p:spPr>
        <p:txBody>
          <a:bodyPr anchor="ctr"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80340" y="4955549"/>
            <a:ext cx="2133600" cy="189900"/>
          </a:xfrm>
          <a:prstGeom prst="rect">
            <a:avLst/>
          </a:prstGeom>
        </p:spPr>
        <p:txBody>
          <a:bodyPr lIns="68653" tIns="34327" rIns="68653" bIns="34327"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0E69-B8CD-4CDC-AD25-978097BDD5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 userDrawn="1"/>
        </p:nvSpPr>
        <p:spPr bwMode="auto">
          <a:xfrm rot="16200000">
            <a:off x="4850102" y="2886637"/>
            <a:ext cx="4035574" cy="1022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4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4571999" y="1109662"/>
            <a:ext cx="4057847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echthoek 11"/>
          <p:cNvSpPr/>
          <p:nvPr userDrawn="1"/>
        </p:nvSpPr>
        <p:spPr bwMode="auto">
          <a:xfrm>
            <a:off x="4743240" y="1332150"/>
            <a:ext cx="3715365" cy="323135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743203" y="1332150"/>
            <a:ext cx="3715441" cy="323135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4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eld en tekst gelij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3887333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4" y="-224274"/>
            <a:ext cx="2731902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en tekst gelijk</a:t>
            </a:r>
          </a:p>
        </p:txBody>
      </p:sp>
      <p:sp>
        <p:nvSpPr>
          <p:cNvPr id="9" name="Rechthoek 8"/>
          <p:cNvSpPr/>
          <p:nvPr userDrawn="1"/>
        </p:nvSpPr>
        <p:spPr bwMode="auto">
          <a:xfrm>
            <a:off x="4571999" y="1109662"/>
            <a:ext cx="4057847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echthoek 10"/>
          <p:cNvSpPr/>
          <p:nvPr userDrawn="1"/>
        </p:nvSpPr>
        <p:spPr bwMode="auto">
          <a:xfrm>
            <a:off x="4743240" y="1339284"/>
            <a:ext cx="3715365" cy="1486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hthoek 12"/>
          <p:cNvSpPr/>
          <p:nvPr userDrawn="1"/>
        </p:nvSpPr>
        <p:spPr bwMode="auto">
          <a:xfrm>
            <a:off x="4743240" y="3070156"/>
            <a:ext cx="3715365" cy="15004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100" dir="2700000" algn="tl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15" name="Tijdelijke aanduiding voor afbeelding 103"/>
          <p:cNvSpPr>
            <a:spLocks noGrp="1"/>
          </p:cNvSpPr>
          <p:nvPr>
            <p:ph type="pic" sz="quarter" idx="18"/>
          </p:nvPr>
        </p:nvSpPr>
        <p:spPr>
          <a:xfrm>
            <a:off x="4743203" y="1339283"/>
            <a:ext cx="3715441" cy="1486217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16" name="Tijdelijke aanduiding voor afbeelding 103"/>
          <p:cNvSpPr>
            <a:spLocks noGrp="1"/>
          </p:cNvSpPr>
          <p:nvPr>
            <p:ph type="pic" sz="quarter" idx="19"/>
          </p:nvPr>
        </p:nvSpPr>
        <p:spPr>
          <a:xfrm>
            <a:off x="4743203" y="3070156"/>
            <a:ext cx="3715441" cy="1500485"/>
          </a:xfrm>
        </p:spPr>
        <p:txBody>
          <a:bodyPr tIns="0" rIns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79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/>
      <p:bldP spid="16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dominant / Beeld ondergeschi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6600923" y="1109662"/>
            <a:ext cx="2028924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5916256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438656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Tekst dominant / Beeld ondergeschikt</a:t>
            </a:r>
          </a:p>
        </p:txBody>
      </p:sp>
    </p:spTree>
    <p:extLst>
      <p:ext uri="{BB962C8B-B14F-4D97-AF65-F5344CB8AC3E}">
        <p14:creationId xmlns:p14="http://schemas.microsoft.com/office/powerpoint/2010/main" val="139718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dominant / Tekst ondergeschi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2543076" y="1109662"/>
            <a:ext cx="6086771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1858409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438656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Beeld dominant / Tekst ondergeschikt</a:t>
            </a:r>
          </a:p>
        </p:txBody>
      </p:sp>
    </p:spTree>
    <p:extLst>
      <p:ext uri="{BB962C8B-B14F-4D97-AF65-F5344CB8AC3E}">
        <p14:creationId xmlns:p14="http://schemas.microsoft.com/office/powerpoint/2010/main" val="42593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45180" cy="356832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10" name="Tekstvak 9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Alleen tekst</a:t>
            </a:r>
          </a:p>
        </p:txBody>
      </p:sp>
    </p:spTree>
    <p:extLst>
      <p:ext uri="{BB962C8B-B14F-4D97-AF65-F5344CB8AC3E}">
        <p14:creationId xmlns:p14="http://schemas.microsoft.com/office/powerpoint/2010/main" val="10293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522446" y="1109662"/>
            <a:ext cx="8107401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noProof="0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noProof="0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Alleen beeld</a:t>
            </a:r>
          </a:p>
        </p:txBody>
      </p:sp>
    </p:spTree>
    <p:extLst>
      <p:ext uri="{BB962C8B-B14F-4D97-AF65-F5344CB8AC3E}">
        <p14:creationId xmlns:p14="http://schemas.microsoft.com/office/powerpoint/2010/main" val="52062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Rechthoek 7"/>
          <p:cNvSpPr/>
          <p:nvPr userDrawn="1"/>
        </p:nvSpPr>
        <p:spPr bwMode="auto">
          <a:xfrm>
            <a:off x="514153" y="1109662"/>
            <a:ext cx="8115693" cy="367633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4D0548BB-B0BD-405A-AA64-CD7A4A8DED5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-235035" y="-224274"/>
            <a:ext cx="3454418" cy="253990"/>
          </a:xfrm>
          <a:prstGeom prst="rect">
            <a:avLst/>
          </a:prstGeom>
          <a:noFill/>
        </p:spPr>
        <p:txBody>
          <a:bodyPr wrap="square" lIns="243259" tIns="34327" rIns="189202" bIns="34327" rtlCol="0">
            <a:spAutoFit/>
          </a:bodyPr>
          <a:lstStyle>
            <a:defPPr>
              <a:defRPr lang="nl-NL"/>
            </a:defPPr>
            <a:lvl1pPr>
              <a:defRPr sz="1200"/>
            </a:lvl1pPr>
          </a:lstStyle>
          <a:p>
            <a:pPr lvl="0"/>
            <a:r>
              <a:rPr lang="nl-NL" dirty="0" smtClean="0">
                <a:solidFill>
                  <a:schemeClr val="accent2"/>
                </a:solidFill>
              </a:rPr>
              <a:t>Video-slide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quarter" idx="15"/>
          </p:nvPr>
        </p:nvSpPr>
        <p:spPr>
          <a:xfrm>
            <a:off x="522446" y="1109662"/>
            <a:ext cx="8107458" cy="36763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dirty="0">
                <a:solidFill>
                  <a:schemeClr val="tx2"/>
                </a:solidFill>
              </a:defRPr>
            </a:lvl1pPr>
          </a:lstStyle>
          <a:p>
            <a:pPr lvl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83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37000">
                <a:schemeClr val="accent4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 bwMode="auto">
          <a:xfrm>
            <a:off x="514153" y="558313"/>
            <a:ext cx="8115694" cy="422768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" name="Rechthoek 2"/>
          <p:cNvSpPr/>
          <p:nvPr/>
        </p:nvSpPr>
        <p:spPr bwMode="auto">
          <a:xfrm>
            <a:off x="0" y="4785996"/>
            <a:ext cx="9144000" cy="357504"/>
          </a:xfrm>
          <a:prstGeom prst="rect">
            <a:avLst/>
          </a:prstGeom>
          <a:solidFill>
            <a:srgbClr val="00539E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rgbClr val="230D5C"/>
              </a:solidFill>
              <a:effectLst/>
              <a:latin typeface="Verdana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42" y="4837352"/>
            <a:ext cx="2896117" cy="25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667" y="4837352"/>
            <a:ext cx="1439709" cy="25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F7F76E0-ED92-46EF-B84C-7B1520722ADE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667" y="1109662"/>
            <a:ext cx="4153327" cy="356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5144" rIns="270288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model-tekst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9" y="88579"/>
            <a:ext cx="1136197" cy="381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hoekige driehoek 19"/>
          <p:cNvSpPr/>
          <p:nvPr/>
        </p:nvSpPr>
        <p:spPr bwMode="auto">
          <a:xfrm>
            <a:off x="8629847" y="677530"/>
            <a:ext cx="162314" cy="16201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hthoekige driehoek 7"/>
          <p:cNvSpPr/>
          <p:nvPr/>
        </p:nvSpPr>
        <p:spPr bwMode="auto">
          <a:xfrm rot="16200000">
            <a:off x="351987" y="677382"/>
            <a:ext cx="162018" cy="162314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865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800" b="1" i="0" u="none" strike="noStrike" cap="none" normalizeH="0" baseline="0" smtClean="0">
              <a:ln>
                <a:noFill/>
              </a:ln>
              <a:solidFill>
                <a:schemeClr val="accent4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hoek 4"/>
          <p:cNvSpPr/>
          <p:nvPr/>
        </p:nvSpPr>
        <p:spPr bwMode="auto">
          <a:xfrm>
            <a:off x="351839" y="833322"/>
            <a:ext cx="8440322" cy="276340"/>
          </a:xfrm>
          <a:prstGeom prst="rect">
            <a:avLst/>
          </a:prstGeom>
          <a:solidFill>
            <a:srgbClr val="F05A23"/>
          </a:solidFill>
          <a:ln w="28575">
            <a:noFill/>
          </a:ln>
          <a:effectLst/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6532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nl-NL" i="0" u="none" strike="noStrike" cap="none" normalizeH="0" baseline="0" smtClean="0">
              <a:ln>
                <a:noFill/>
              </a:ln>
              <a:effectLst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667" y="833322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  <p:sldLayoutId id="2147483717" r:id="rId3"/>
    <p:sldLayoutId id="2147483718" r:id="rId4"/>
    <p:sldLayoutId id="2147483703" r:id="rId5"/>
    <p:sldLayoutId id="2147483704" r:id="rId6"/>
    <p:sldLayoutId id="2147483706" r:id="rId7"/>
    <p:sldLayoutId id="2147483707" r:id="rId8"/>
    <p:sldLayoutId id="2147483710" r:id="rId9"/>
    <p:sldLayoutId id="2147483708" r:id="rId10"/>
    <p:sldLayoutId id="2147483709" r:id="rId11"/>
    <p:sldLayoutId id="2147483712" r:id="rId12"/>
    <p:sldLayoutId id="2147483713" r:id="rId13"/>
    <p:sldLayoutId id="2147483714" r:id="rId14"/>
    <p:sldLayoutId id="2147483715" r:id="rId15"/>
    <p:sldLayoutId id="2147483719" r:id="rId16"/>
    <p:sldLayoutId id="2147483720" r:id="rId17"/>
    <p:sldLayoutId id="2147483716" r:id="rId18"/>
    <p:sldLayoutId id="2147483711" r:id="rId19"/>
    <p:sldLayoutId id="2147483721" r:id="rId2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5pPr>
      <a:lvl6pPr marL="343266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6pPr>
      <a:lvl7pPr marL="686532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7pPr>
      <a:lvl8pPr marL="1029797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8pPr>
      <a:lvl9pPr marL="1373063" algn="l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defRPr lang="nl-NL" sz="1400" b="1" dirty="0" smtClean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rgbClr val="EF1A86"/>
        </a:buClr>
        <a:buFont typeface="Wingdings" pitchFamily="2" charset="2"/>
        <a:defRPr lang="nl-NL" sz="1400" dirty="0" smtClean="0">
          <a:solidFill>
            <a:schemeClr val="accent3"/>
          </a:solidFill>
          <a:latin typeface="+mn-lt"/>
        </a:defRPr>
      </a:lvl2pPr>
      <a:lvl3pPr marL="135876" indent="-135876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tx2"/>
        </a:buClr>
        <a:buFont typeface="Arial" pitchFamily="34" charset="0"/>
        <a:buChar char="•"/>
        <a:defRPr lang="nl-NL" sz="1400" dirty="0" smtClean="0">
          <a:solidFill>
            <a:schemeClr val="accent3"/>
          </a:solidFill>
          <a:latin typeface="+mn-lt"/>
        </a:defRPr>
      </a:lvl3pPr>
      <a:lvl4pPr marL="271752" indent="-135876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tx2"/>
        </a:buClr>
        <a:buFont typeface="Arial" pitchFamily="34" charset="0"/>
        <a:buChar char="•"/>
        <a:defRPr lang="nl-NL" sz="1400" dirty="0" smtClean="0">
          <a:solidFill>
            <a:schemeClr val="accent3"/>
          </a:solidFill>
          <a:latin typeface="+mn-lt"/>
        </a:defRPr>
      </a:lvl4pPr>
      <a:lvl5pPr marL="0" indent="0" algn="l" rtl="0" eaLnBrk="0" fontAlgn="base" hangingPunct="0">
        <a:lnSpc>
          <a:spcPts val="1652"/>
        </a:lnSpc>
        <a:spcBef>
          <a:spcPts val="601"/>
        </a:spcBef>
        <a:spcAft>
          <a:spcPts val="601"/>
        </a:spcAft>
        <a:buClr>
          <a:schemeClr val="accent1"/>
        </a:buClr>
        <a:buFont typeface="Wingdings" pitchFamily="2" charset="2"/>
        <a:defRPr lang="nl-NL" sz="1400" i="1" dirty="0" smtClean="0">
          <a:solidFill>
            <a:schemeClr val="accent3"/>
          </a:solidFill>
          <a:latin typeface="+mn-lt"/>
        </a:defRPr>
      </a:lvl5pPr>
      <a:lvl6pPr marL="1887962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6pPr>
      <a:lvl7pPr marL="2231227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7pPr>
      <a:lvl8pPr marL="2574493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8pPr>
      <a:lvl9pPr marL="2917759" indent="-171633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230D5C"/>
          </a:solidFill>
          <a:latin typeface="+mn-lt"/>
        </a:defRPr>
      </a:lvl9pPr>
    </p:bodyStyle>
    <p:otherStyle>
      <a:defPPr>
        <a:defRPr lang="nl-NL"/>
      </a:defPPr>
      <a:lvl1pPr marL="0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266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6532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9797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3063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6329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9595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2860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6126" algn="l" defTabSz="6865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14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slide" Target="slide63.xml"/><Relationship Id="rId5" Type="http://schemas.openxmlformats.org/officeDocument/2006/relationships/slide" Target="slide3.xml"/><Relationship Id="rId4" Type="http://schemas.openxmlformats.org/officeDocument/2006/relationships/slide" Target="slide3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1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63.xml"/><Relationship Id="rId5" Type="http://schemas.openxmlformats.org/officeDocument/2006/relationships/slide" Target="slide3.xml"/><Relationship Id="rId4" Type="http://schemas.openxmlformats.org/officeDocument/2006/relationships/slide" Target="slide3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slide" Target="slide2.xml"/><Relationship Id="rId4" Type="http://schemas.openxmlformats.org/officeDocument/2006/relationships/slide" Target="slide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slide" Target="slide2.xml"/><Relationship Id="rId4" Type="http://schemas.openxmlformats.org/officeDocument/2006/relationships/slide" Target="slide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slide" Target="slide2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slide" Target="slide2.xml"/><Relationship Id="rId4" Type="http://schemas.openxmlformats.org/officeDocument/2006/relationships/slide" Target="slide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54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slide" Target="slide63.xml"/><Relationship Id="rId5" Type="http://schemas.openxmlformats.org/officeDocument/2006/relationships/slide" Target="slide3.xml"/><Relationship Id="rId4" Type="http://schemas.openxmlformats.org/officeDocument/2006/relationships/slide" Target="slide3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slide" Target="slide2.xml"/><Relationship Id="rId4" Type="http://schemas.openxmlformats.org/officeDocument/2006/relationships/slide" Target="slide6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notesSlide" Target="../notesSlides/notesSlide6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slide" Target="slide63.xml"/><Relationship Id="rId5" Type="http://schemas.openxmlformats.org/officeDocument/2006/relationships/slide" Target="slide3.xml"/><Relationship Id="rId4" Type="http://schemas.openxmlformats.org/officeDocument/2006/relationships/slide" Target="slide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afbeelding 5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84" b="10684"/>
          <a:stretch>
            <a:fillRect/>
          </a:stretch>
        </p:blipFill>
        <p:spPr/>
      </p:pic>
      <p:sp>
        <p:nvSpPr>
          <p:cNvPr id="11" name="Rechthoek 10"/>
          <p:cNvSpPr/>
          <p:nvPr/>
        </p:nvSpPr>
        <p:spPr bwMode="auto">
          <a:xfrm>
            <a:off x="351839" y="3578784"/>
            <a:ext cx="8440322" cy="2763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68653" tIns="34327" rIns="68653" bIns="34327" numCol="1" rtlCol="0" anchor="ctr" anchorCtr="0" compatLnSpc="1">
            <a:prstTxWarp prst="textNoShape">
              <a:avLst/>
            </a:prstTxWarp>
          </a:bodyPr>
          <a:lstStyle/>
          <a:p>
            <a:pPr algn="ctr" defTabSz="686532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4667" y="3578783"/>
            <a:ext cx="7945180" cy="276341"/>
          </a:xfrm>
        </p:spPr>
        <p:txBody>
          <a:bodyPr anchor="ctr"/>
          <a:lstStyle/>
          <a:p>
            <a:r>
              <a:rPr lang="nl-NL" dirty="0" smtClean="0"/>
              <a:t>Het Oranje Kruis </a:t>
            </a:r>
            <a:r>
              <a:rPr lang="nl-NL" dirty="0" err="1" smtClean="0"/>
              <a:t>corona-editie│Eerste</a:t>
            </a:r>
            <a:r>
              <a:rPr lang="nl-NL" dirty="0" smtClean="0"/>
              <a:t> </a:t>
            </a:r>
            <a:r>
              <a:rPr lang="nl-NL" dirty="0" smtClean="0"/>
              <a:t>hulp tijdens een pandemie</a:t>
            </a:r>
            <a:r>
              <a:rPr lang="nl-NL" dirty="0" smtClean="0"/>
              <a:t> </a:t>
            </a:r>
            <a:r>
              <a:rPr lang="nl-NL" dirty="0" smtClean="0"/>
              <a:t>│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40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2" name="Rechthoek 21">
            <a:hlinkClick r:id="rId4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247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i="1" dirty="0" smtClean="0"/>
              <a:t>Gevaar voor de eerstehulpverlener</a:t>
            </a:r>
          </a:p>
          <a:p>
            <a:pPr lvl="3"/>
            <a:r>
              <a:rPr lang="nl-NL" dirty="0" smtClean="0"/>
              <a:t>bel 1-1-2</a:t>
            </a:r>
          </a:p>
          <a:p>
            <a:pPr lvl="3"/>
            <a:r>
              <a:rPr lang="nl-NL" dirty="0"/>
              <a:t>houd </a:t>
            </a:r>
            <a:r>
              <a:rPr lang="nl-NL" dirty="0" smtClean="0"/>
              <a:t>afstand</a:t>
            </a:r>
          </a:p>
          <a:p>
            <a:pPr lvl="3"/>
            <a:r>
              <a:rPr lang="nl-NL" dirty="0"/>
              <a:t>wacht op professionele </a:t>
            </a:r>
            <a:r>
              <a:rPr lang="nl-NL" dirty="0" smtClean="0"/>
              <a:t>hulpverleners</a:t>
            </a:r>
            <a:endParaRPr lang="nl-NL" dirty="0"/>
          </a:p>
          <a:p>
            <a:pPr lvl="2"/>
            <a:endParaRPr lang="nl-NL" dirty="0"/>
          </a:p>
          <a:p>
            <a:r>
              <a:rPr lang="nl-NL" i="1" dirty="0"/>
              <a:t>Geen gevaar voor de </a:t>
            </a:r>
            <a:r>
              <a:rPr lang="nl-NL" i="1" dirty="0" smtClean="0"/>
              <a:t>eerstehulpverlener</a:t>
            </a:r>
            <a:endParaRPr lang="nl-NL" i="1" dirty="0"/>
          </a:p>
          <a:p>
            <a:pPr lvl="3"/>
            <a:r>
              <a:rPr lang="nl-NL" dirty="0" smtClean="0"/>
              <a:t>verleen verantwoorde eerste hulp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89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let op gevaar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 smtClean="0"/>
              <a:t>Voorbeelden van handelingen in gevaarlijke situaties:</a:t>
            </a:r>
            <a:endParaRPr lang="nl-NL" dirty="0"/>
          </a:p>
          <a:p>
            <a:pPr lvl="3"/>
            <a:r>
              <a:rPr lang="nl-NL" dirty="0" smtClean="0"/>
              <a:t>uitschakelen </a:t>
            </a:r>
            <a:r>
              <a:rPr lang="nl-NL" dirty="0"/>
              <a:t>van elektriciteit </a:t>
            </a:r>
            <a:endParaRPr lang="nl-NL" dirty="0" smtClean="0"/>
          </a:p>
          <a:p>
            <a:pPr lvl="3"/>
            <a:r>
              <a:rPr lang="nl-NL" dirty="0" smtClean="0"/>
              <a:t>voorkomen </a:t>
            </a:r>
            <a:r>
              <a:rPr lang="nl-NL" dirty="0"/>
              <a:t>dat kinderen bij gevaarlijke </a:t>
            </a:r>
            <a:r>
              <a:rPr lang="nl-NL" dirty="0" smtClean="0"/>
              <a:t>stoffen kunnen </a:t>
            </a:r>
          </a:p>
          <a:p>
            <a:pPr lvl="3"/>
            <a:r>
              <a:rPr lang="nl-NL" dirty="0" smtClean="0"/>
              <a:t>aandoen </a:t>
            </a:r>
            <a:r>
              <a:rPr lang="nl-NL" dirty="0"/>
              <a:t>van een veiligheidsvest </a:t>
            </a:r>
            <a:endParaRPr lang="nl-NL" dirty="0" smtClean="0"/>
          </a:p>
          <a:p>
            <a:pPr lvl="3"/>
            <a:r>
              <a:rPr lang="nl-NL" dirty="0" smtClean="0"/>
              <a:t>omleiden </a:t>
            </a:r>
            <a:r>
              <a:rPr lang="nl-NL" dirty="0"/>
              <a:t>van verkeer </a:t>
            </a:r>
            <a:endParaRPr lang="nl-NL" dirty="0" smtClean="0"/>
          </a:p>
          <a:p>
            <a:pPr lvl="3"/>
            <a:r>
              <a:rPr lang="nl-NL" dirty="0" smtClean="0"/>
              <a:t>blussen </a:t>
            </a:r>
            <a:r>
              <a:rPr lang="nl-NL" dirty="0"/>
              <a:t>van een beginnende </a:t>
            </a:r>
            <a:r>
              <a:rPr lang="nl-NL" dirty="0" smtClean="0"/>
              <a:t>brand </a:t>
            </a:r>
          </a:p>
          <a:p>
            <a:pPr lvl="3"/>
            <a:r>
              <a:rPr lang="nl-NL" dirty="0" smtClean="0"/>
              <a:t>gebruik vluchtmasker bij gevaar voor rook</a:t>
            </a:r>
          </a:p>
          <a:p>
            <a:pPr lvl="3"/>
            <a:r>
              <a:rPr lang="nl-NL" dirty="0" smtClean="0"/>
              <a:t>melden </a:t>
            </a:r>
            <a:r>
              <a:rPr lang="nl-NL" dirty="0"/>
              <a:t>van verdachte situaties aan de politie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4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 smtClean="0"/>
              <a:t>Ondersteunen bij hinkelen</a:t>
            </a:r>
            <a:endParaRPr lang="nl-NL" dirty="0"/>
          </a:p>
          <a:p>
            <a:pPr lvl="3"/>
            <a:r>
              <a:rPr lang="nl-NL" dirty="0"/>
              <a:t>n</a:t>
            </a:r>
            <a:r>
              <a:rPr lang="nl-NL" dirty="0" smtClean="0"/>
              <a:t>iet kunnen lopen of hinkelen: verplaats met de Rautekgreep</a:t>
            </a:r>
          </a:p>
          <a:p>
            <a:pPr lvl="3"/>
            <a:r>
              <a:rPr lang="nl-NL" dirty="0" smtClean="0"/>
              <a:t>verplaats anders op wat voor manier dan ook</a:t>
            </a:r>
            <a:endParaRPr lang="nl-NL" dirty="0"/>
          </a:p>
          <a:p>
            <a:pPr lvl="3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3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marL="0" lvl="2" indent="0">
              <a:buNone/>
            </a:pPr>
            <a:r>
              <a:rPr lang="nl-NL" b="1" dirty="0"/>
              <a:t>Rautekgreep vanaf de grond</a:t>
            </a:r>
          </a:p>
          <a:p>
            <a:pPr lvl="3"/>
            <a:r>
              <a:rPr lang="nl-NL" dirty="0" smtClean="0"/>
              <a:t>neem </a:t>
            </a:r>
            <a:r>
              <a:rPr lang="nl-NL" dirty="0"/>
              <a:t>plaats achter het </a:t>
            </a:r>
            <a:r>
              <a:rPr lang="nl-NL" dirty="0" smtClean="0"/>
              <a:t>slachtoffer</a:t>
            </a:r>
          </a:p>
          <a:p>
            <a:pPr lvl="3"/>
            <a:r>
              <a:rPr lang="nl-NL" dirty="0"/>
              <a:t>til met rechte </a:t>
            </a:r>
            <a:r>
              <a:rPr lang="nl-NL" dirty="0" smtClean="0"/>
              <a:t>rug</a:t>
            </a:r>
          </a:p>
          <a:p>
            <a:pPr lvl="3"/>
            <a:r>
              <a:rPr lang="nl-NL" dirty="0"/>
              <a:t>houd het slachtoffer zo dicht mogelijk tegen je </a:t>
            </a:r>
            <a:r>
              <a:rPr lang="nl-NL" dirty="0" smtClean="0"/>
              <a:t>aan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846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marL="0" lvl="2" indent="0">
              <a:buNone/>
            </a:pPr>
            <a:r>
              <a:rPr lang="nl-NL" b="1" dirty="0"/>
              <a:t>Rautekgreep vanaf de (auto)stoel</a:t>
            </a:r>
          </a:p>
          <a:p>
            <a:pPr lvl="3"/>
            <a:r>
              <a:rPr lang="nl-NL" dirty="0" smtClean="0"/>
              <a:t>haal </a:t>
            </a:r>
            <a:r>
              <a:rPr lang="nl-NL" dirty="0"/>
              <a:t>eerst de voeten onder de pedalen </a:t>
            </a:r>
            <a:r>
              <a:rPr lang="nl-NL" dirty="0" smtClean="0"/>
              <a:t>vandaan</a:t>
            </a:r>
          </a:p>
          <a:p>
            <a:pPr lvl="3"/>
            <a:r>
              <a:rPr lang="nl-NL" dirty="0" smtClean="0"/>
              <a:t>leg </a:t>
            </a:r>
            <a:r>
              <a:rPr lang="nl-NL" dirty="0"/>
              <a:t>eventueel een afhangende </a:t>
            </a:r>
            <a:r>
              <a:rPr lang="nl-NL" dirty="0" smtClean="0"/>
              <a:t>linkerarm </a:t>
            </a:r>
            <a:r>
              <a:rPr lang="nl-NL" dirty="0"/>
              <a:t>op de schoot van het </a:t>
            </a:r>
            <a:r>
              <a:rPr lang="nl-NL" dirty="0" smtClean="0"/>
              <a:t>slachtoffer</a:t>
            </a:r>
          </a:p>
          <a:p>
            <a:pPr lvl="3"/>
            <a:r>
              <a:rPr lang="nl-NL" dirty="0" smtClean="0"/>
              <a:t>maak </a:t>
            </a:r>
            <a:r>
              <a:rPr lang="nl-NL" dirty="0"/>
              <a:t>de gordel los door slachtoffer tegen de stoel te duwen of door </a:t>
            </a:r>
            <a:r>
              <a:rPr lang="nl-NL" dirty="0" smtClean="0"/>
              <a:t>de gordel </a:t>
            </a:r>
            <a:r>
              <a:rPr lang="nl-NL" dirty="0"/>
              <a:t>door te </a:t>
            </a:r>
            <a:r>
              <a:rPr lang="nl-NL" dirty="0" smtClean="0"/>
              <a:t>knippen of snijden</a:t>
            </a:r>
          </a:p>
          <a:p>
            <a:pPr lvl="3"/>
            <a:r>
              <a:rPr lang="nl-NL" dirty="0" smtClean="0"/>
              <a:t>pak </a:t>
            </a:r>
            <a:r>
              <a:rPr lang="nl-NL" dirty="0"/>
              <a:t>de verste </a:t>
            </a:r>
            <a:r>
              <a:rPr lang="nl-NL" dirty="0" smtClean="0"/>
              <a:t>arm</a:t>
            </a:r>
          </a:p>
          <a:p>
            <a:pPr lvl="3"/>
            <a:r>
              <a:rPr lang="nl-NL" dirty="0" smtClean="0"/>
              <a:t>trek </a:t>
            </a:r>
            <a:r>
              <a:rPr lang="nl-NL" dirty="0"/>
              <a:t>het slachtoffer naar je toe en pak met je andere </a:t>
            </a:r>
            <a:r>
              <a:rPr lang="nl-NL" dirty="0" smtClean="0"/>
              <a:t>hand dezelfde arm vast</a:t>
            </a:r>
          </a:p>
          <a:p>
            <a:pPr lvl="3"/>
            <a:r>
              <a:rPr lang="nl-NL" dirty="0" smtClean="0"/>
              <a:t>til </a:t>
            </a:r>
            <a:r>
              <a:rPr lang="nl-NL" dirty="0"/>
              <a:t>wanneer beide hoofden buiten de cabine </a:t>
            </a:r>
            <a:r>
              <a:rPr lang="nl-NL" dirty="0" smtClean="0"/>
              <a:t>zijn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6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</a:t>
            </a:r>
            <a:r>
              <a:rPr lang="nl-NL" dirty="0"/>
              <a:t>slachtoffer uit gevaar verplaatsen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Rautekgreep vanaf bed of bank</a:t>
            </a:r>
          </a:p>
          <a:p>
            <a:pPr lvl="3"/>
            <a:r>
              <a:rPr lang="nl-NL" dirty="0" smtClean="0"/>
              <a:t>niet </a:t>
            </a:r>
            <a:r>
              <a:rPr lang="nl-NL" dirty="0"/>
              <a:t>alleen nodig bij gevaar, maar ook om beter te kunnen reanimeren (harde </a:t>
            </a:r>
            <a:r>
              <a:rPr lang="nl-NL" dirty="0" smtClean="0"/>
              <a:t>ondergrond)</a:t>
            </a:r>
          </a:p>
          <a:p>
            <a:pPr lvl="3"/>
            <a:r>
              <a:rPr lang="nl-NL" dirty="0" smtClean="0"/>
              <a:t>trek </a:t>
            </a:r>
            <a:r>
              <a:rPr lang="nl-NL" dirty="0"/>
              <a:t>het slachtoffer iets naar je toe, gebruik eventueel het </a:t>
            </a:r>
            <a:r>
              <a:rPr lang="nl-NL" dirty="0" smtClean="0"/>
              <a:t>laken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38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II Voorkom (meer) slachtoffers: besmetting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lvl="1"/>
            <a:r>
              <a:rPr lang="nl-NL" dirty="0" smtClean="0"/>
              <a:t>Risico -wederzijdse- </a:t>
            </a:r>
            <a:r>
              <a:rPr lang="nl-NL" dirty="0"/>
              <a:t>besmetting</a:t>
            </a:r>
            <a:r>
              <a:rPr lang="nl-NL" dirty="0" smtClean="0"/>
              <a:t>?</a:t>
            </a:r>
            <a:br>
              <a:rPr lang="nl-NL" dirty="0" smtClean="0"/>
            </a:br>
            <a:r>
              <a:rPr lang="nl-NL" dirty="0" smtClean="0"/>
              <a:t>Blijf op anderhalve meter afstand. Kom alleen dichterbij als niet op de ambulance gewacht kan worden of als instructie voor zelfhulp niet mogelijk is.</a:t>
            </a:r>
            <a:endParaRPr lang="nl-NL" dirty="0"/>
          </a:p>
          <a:p>
            <a:pPr lvl="3"/>
            <a:r>
              <a:rPr lang="nl-NL" dirty="0" smtClean="0"/>
              <a:t>draag dan, indien aanwezig, handschoenen en mondneusmasker</a:t>
            </a:r>
            <a:endParaRPr lang="nl-NL" dirty="0"/>
          </a:p>
          <a:p>
            <a:pPr lvl="3"/>
            <a:r>
              <a:rPr lang="nl-NL" dirty="0" smtClean="0"/>
              <a:t>beademingshulpmiddelen, niet effectief bij COVID-19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(geen effectieve beademing → hulpmiddel weg)</a:t>
            </a:r>
          </a:p>
          <a:p>
            <a:r>
              <a:rPr lang="nl-NL" b="0" dirty="0" smtClean="0"/>
              <a:t>Zo mogelijk </a:t>
            </a:r>
            <a:r>
              <a:rPr lang="nl-NL" b="0" dirty="0"/>
              <a:t>h</a:t>
            </a:r>
            <a:r>
              <a:rPr lang="nl-NL" b="0" dirty="0" smtClean="0"/>
              <a:t>anden </a:t>
            </a:r>
            <a:r>
              <a:rPr lang="nl-NL" b="0" dirty="0"/>
              <a:t>wassen </a:t>
            </a:r>
            <a:r>
              <a:rPr lang="nl-NL" b="0" dirty="0"/>
              <a:t>of desinfecteren met </a:t>
            </a:r>
            <a:r>
              <a:rPr lang="nl-NL" b="0" dirty="0" smtClean="0"/>
              <a:t>ontsmettingsmiddel vóór </a:t>
            </a:r>
            <a:r>
              <a:rPr lang="nl-NL" b="0" dirty="0"/>
              <a:t>en </a:t>
            </a:r>
            <a:r>
              <a:rPr lang="nl-NL" b="0" dirty="0" smtClean="0"/>
              <a:t>ieder geval na </a:t>
            </a:r>
            <a:r>
              <a:rPr lang="nl-NL" b="0" dirty="0"/>
              <a:t>de </a:t>
            </a:r>
            <a:r>
              <a:rPr lang="nl-NL" b="0" dirty="0" smtClean="0"/>
              <a:t>hulpverlening. (desinfecteren kan als ze dat goedvinden </a:t>
            </a:r>
            <a:r>
              <a:rPr lang="nl-NL" b="0" dirty="0"/>
              <a:t>bij de ambulance) </a:t>
            </a:r>
            <a:endParaRPr lang="nl-NL" b="0" dirty="0" smtClean="0"/>
          </a:p>
          <a:p>
            <a:r>
              <a:rPr lang="nl-NL" b="0" dirty="0" smtClean="0"/>
              <a:t>Reinig je kleding en houd zo mogelijk 24 uur afstand van anderen.</a:t>
            </a:r>
            <a:endParaRPr lang="nl-NL" b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De eerste schakel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opbouw van dit deel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Uitvoeren korte levensreddende handelingen</a:t>
            </a:r>
          </a:p>
          <a:p>
            <a:r>
              <a:rPr lang="nl-NL" dirty="0"/>
              <a:t>Beoordelen bewustzijn</a:t>
            </a:r>
          </a:p>
          <a:p>
            <a:r>
              <a:rPr lang="nl-NL" dirty="0"/>
              <a:t>Beoordelen ademhaling</a:t>
            </a:r>
          </a:p>
          <a:p>
            <a:r>
              <a:rPr lang="nl-NL" dirty="0"/>
              <a:t>Handelingen bij bewusteloosheid zonder of met normale ademhaling</a:t>
            </a:r>
          </a:p>
          <a:p>
            <a:r>
              <a:rPr lang="nl-NL" dirty="0"/>
              <a:t>Handelingen bij een ernstig ongeval</a:t>
            </a:r>
          </a:p>
          <a:p>
            <a:r>
              <a:rPr lang="nl-NL" dirty="0"/>
              <a:t>Handelingen bij levensbedreigende letsels en ziekten &gt; (nog) niet bewusteloos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06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De eerste schakel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2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  <a:r>
              <a:rPr lang="nl-NL" sz="1400" b="0" dirty="0"/>
              <a:t/>
            </a:r>
            <a:br>
              <a:rPr lang="nl-NL" sz="1400" b="0" dirty="0"/>
            </a:br>
            <a:r>
              <a:rPr lang="nl-NL" sz="1400" b="0" u="sng" dirty="0" smtClean="0"/>
              <a:t>korte levensreddende handelingen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20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409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korte levensreddende handelingen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Slachtoffer in </a:t>
            </a:r>
            <a:r>
              <a:rPr lang="nl-NL" dirty="0" smtClean="0"/>
              <a:t>rugligging </a:t>
            </a:r>
            <a:r>
              <a:rPr lang="nl-NL" dirty="0"/>
              <a:t>snel op de zij draaien bij:</a:t>
            </a:r>
          </a:p>
          <a:p>
            <a:pPr lvl="3"/>
            <a:r>
              <a:rPr lang="nl-NL" dirty="0"/>
              <a:t>braken</a:t>
            </a:r>
          </a:p>
          <a:p>
            <a:pPr lvl="3"/>
            <a:r>
              <a:rPr lang="nl-NL" dirty="0"/>
              <a:t>bloed in de mond/keel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982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korte levensreddende handelingen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 smtClean="0"/>
              <a:t>Gebruik een tourniquet en/of hemostatisch gaas bij levensbedreigend bloedverlies.</a:t>
            </a:r>
            <a:endParaRPr lang="nl-NL" dirty="0"/>
          </a:p>
          <a:p>
            <a:pPr lvl="3"/>
            <a:r>
              <a:rPr lang="nl-NL" dirty="0" smtClean="0"/>
              <a:t>Niet aanwezig? Geef druk op een hevig bloedende wond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51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  <a:r>
              <a:rPr lang="nl-NL" sz="1400" b="0" dirty="0"/>
              <a:t/>
            </a:r>
            <a:br>
              <a:rPr lang="nl-NL" sz="1400" b="0" dirty="0"/>
            </a:br>
            <a:r>
              <a:rPr lang="nl-NL" sz="1400" b="0" u="sng" dirty="0" smtClean="0"/>
              <a:t>bewustzijn en ademhaling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23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90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beoordelen bewustzijn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marL="0" lvl="2" indent="0">
              <a:buNone/>
            </a:pPr>
            <a:r>
              <a:rPr lang="nl-NL" dirty="0"/>
              <a:t>Schudden schouders en aanspreken bij een niet-duidelijk reagerend slachtoffer.</a:t>
            </a:r>
          </a:p>
          <a:p>
            <a:pPr marL="0" lvl="2" indent="0">
              <a:buNone/>
            </a:pPr>
            <a:r>
              <a:rPr lang="nl-NL" b="1" i="1" dirty="0"/>
              <a:t>Bewusteloos</a:t>
            </a:r>
          </a:p>
          <a:p>
            <a:pPr lvl="2"/>
            <a:r>
              <a:rPr lang="nl-NL" dirty="0"/>
              <a:t>geen reactie</a:t>
            </a:r>
          </a:p>
          <a:p>
            <a:pPr lvl="2"/>
            <a:r>
              <a:rPr lang="nl-NL" dirty="0" smtClean="0"/>
              <a:t>laat omstanders 1-1-2 bellen en de </a:t>
            </a:r>
            <a:r>
              <a:rPr lang="nl-NL" dirty="0"/>
              <a:t>AED </a:t>
            </a:r>
            <a:r>
              <a:rPr lang="nl-NL" dirty="0" smtClean="0"/>
              <a:t>halen; bel zelf 1-1-2 als je alleen bent</a:t>
            </a:r>
            <a:endParaRPr lang="nl-NL" dirty="0"/>
          </a:p>
          <a:p>
            <a:r>
              <a:rPr lang="nl-NL" i="1" dirty="0"/>
              <a:t>Niet Alert</a:t>
            </a:r>
          </a:p>
          <a:p>
            <a:pPr lvl="2"/>
            <a:r>
              <a:rPr lang="nl-NL" dirty="0"/>
              <a:t>suf, onverwacht gedrag, niet goed reageren op de omgeving</a:t>
            </a:r>
          </a:p>
          <a:p>
            <a:r>
              <a:rPr lang="nl-NL" i="1" dirty="0"/>
              <a:t>Alert</a:t>
            </a:r>
          </a:p>
          <a:p>
            <a:pPr lvl="2"/>
            <a:r>
              <a:rPr lang="nl-NL" dirty="0"/>
              <a:t>reageert goed op de omgeving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beoordelen </a:t>
            </a:r>
            <a:r>
              <a:rPr lang="nl-NL" dirty="0" smtClean="0"/>
              <a:t>ademhaling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marL="0" lvl="2">
              <a:buClrTx/>
              <a:buNone/>
            </a:pPr>
            <a:r>
              <a:rPr lang="nl-NL" dirty="0"/>
              <a:t>Zo nodig een bewusteloos slachtoffer op de rug draaien.</a:t>
            </a:r>
          </a:p>
          <a:p>
            <a:pPr indent="-135876"/>
            <a:r>
              <a:rPr lang="nl-NL" dirty="0"/>
              <a:t>Slachtoffer is bewusteloos</a:t>
            </a:r>
          </a:p>
          <a:p>
            <a:pPr lvl="3"/>
            <a:r>
              <a:rPr lang="nl-NL" dirty="0"/>
              <a:t>beoordeel de ademhaling met de kinlift </a:t>
            </a:r>
          </a:p>
          <a:p>
            <a:pPr lvl="3"/>
            <a:r>
              <a:rPr lang="nl-NL" dirty="0"/>
              <a:t>kijk, luister </a:t>
            </a:r>
            <a:r>
              <a:rPr lang="nl-NL" u="sng" dirty="0"/>
              <a:t>en voel</a:t>
            </a:r>
            <a:r>
              <a:rPr lang="nl-NL" dirty="0"/>
              <a:t> </a:t>
            </a:r>
            <a:r>
              <a:rPr lang="nl-NL" u="sng" dirty="0"/>
              <a:t>g</a:t>
            </a:r>
            <a:r>
              <a:rPr lang="nl-NL" dirty="0"/>
              <a:t>edurende 10 seconden</a:t>
            </a:r>
          </a:p>
          <a:p>
            <a:pPr indent="-135876"/>
            <a:r>
              <a:rPr lang="nl-NL" dirty="0"/>
              <a:t> Slachtoffer is alert of </a:t>
            </a:r>
            <a:r>
              <a:rPr lang="nl-NL" dirty="0" smtClean="0"/>
              <a:t>niet-alert</a:t>
            </a:r>
            <a:endParaRPr lang="nl-NL" dirty="0"/>
          </a:p>
          <a:p>
            <a:pPr lvl="3"/>
            <a:r>
              <a:rPr lang="nl-NL" dirty="0"/>
              <a:t>beoordeel de ademhaling door te kijken en te luisteren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25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069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bewusteloosheid en ademhaling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dirty="0"/>
              <a:t>Bewusteloos en geen (normale) ademhaling</a:t>
            </a:r>
          </a:p>
          <a:p>
            <a:pPr lvl="3"/>
            <a:r>
              <a:rPr lang="nl-NL" dirty="0"/>
              <a:t>er zijn geen omstanders &gt; haal nu de AED indien direct beschikbaar</a:t>
            </a:r>
          </a:p>
          <a:p>
            <a:pPr lvl="3"/>
            <a:r>
              <a:rPr lang="nl-NL" dirty="0"/>
              <a:t>reanimeer</a:t>
            </a:r>
          </a:p>
          <a:p>
            <a:pPr indent="-135876"/>
            <a:r>
              <a:rPr lang="nl-NL" dirty="0"/>
              <a:t> Bewusteloos en normale ademhaling</a:t>
            </a:r>
          </a:p>
          <a:p>
            <a:pPr lvl="3"/>
            <a:r>
              <a:rPr lang="nl-NL" dirty="0"/>
              <a:t>leg in de stabiele zijligging</a:t>
            </a:r>
          </a:p>
          <a:p>
            <a:pPr lvl="3"/>
            <a:r>
              <a:rPr lang="nl-NL" dirty="0"/>
              <a:t>beoordeel </a:t>
            </a:r>
            <a:r>
              <a:rPr lang="nl-NL" dirty="0" smtClean="0"/>
              <a:t>iedere </a:t>
            </a:r>
            <a:r>
              <a:rPr lang="nl-NL" dirty="0"/>
              <a:t>minuut de ademhaling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dirty="0"/>
              <a:t>1-1-2 wordt bij bewusteloosheid nog voor de beoordeling van de ademhaling gebeld. 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39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Bewusteloos en geen (normale) ademhaling</a:t>
            </a:r>
          </a:p>
          <a:p>
            <a:pPr lvl="3"/>
            <a:r>
              <a:rPr lang="nl-NL" dirty="0"/>
              <a:t>start met 30 borstcompressies</a:t>
            </a:r>
          </a:p>
          <a:p>
            <a:pPr lvl="3"/>
            <a:r>
              <a:rPr lang="nl-NL" dirty="0"/>
              <a:t>vervolg met 2 beademingen</a:t>
            </a:r>
          </a:p>
          <a:p>
            <a:pPr lvl="3"/>
            <a:r>
              <a:rPr lang="nl-NL" dirty="0"/>
              <a:t>wissel borstcompressies en beademing af</a:t>
            </a:r>
          </a:p>
          <a:p>
            <a:pPr lvl="3"/>
            <a:r>
              <a:rPr lang="nl-NL" dirty="0"/>
              <a:t>sluit de AED aan zodra aanwezig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67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sz="1500" dirty="0"/>
              <a:t>Borstcompressies</a:t>
            </a:r>
            <a:endParaRPr lang="nl-NL" dirty="0"/>
          </a:p>
          <a:p>
            <a:pPr lvl="3"/>
            <a:r>
              <a:rPr lang="nl-NL" dirty="0"/>
              <a:t>plaats de handen op het midden van de borstkas</a:t>
            </a:r>
          </a:p>
          <a:p>
            <a:pPr lvl="3"/>
            <a:r>
              <a:rPr lang="nl-NL" dirty="0"/>
              <a:t>goede kwaliteit borstcompressies:</a:t>
            </a:r>
            <a:br>
              <a:rPr lang="nl-NL" dirty="0"/>
            </a:br>
            <a:r>
              <a:rPr lang="nl-NL" dirty="0"/>
              <a:t>&gt; zo min mogelijk onderbreking</a:t>
            </a:r>
            <a:br>
              <a:rPr lang="nl-NL" dirty="0"/>
            </a:br>
            <a:r>
              <a:rPr lang="nl-NL" dirty="0"/>
              <a:t>&gt; tempo 100 tot 120 keer per minuut</a:t>
            </a:r>
            <a:br>
              <a:rPr lang="nl-NL" dirty="0"/>
            </a:br>
            <a:r>
              <a:rPr lang="nl-NL" dirty="0"/>
              <a:t>&gt; 5 tot 6 </a:t>
            </a:r>
            <a:r>
              <a:rPr lang="nl-NL" dirty="0" smtClean="0"/>
              <a:t>cm </a:t>
            </a:r>
            <a:r>
              <a:rPr lang="nl-NL" dirty="0"/>
              <a:t>diep</a:t>
            </a:r>
            <a:br>
              <a:rPr lang="nl-NL" dirty="0"/>
            </a:br>
            <a:r>
              <a:rPr lang="nl-NL" dirty="0"/>
              <a:t>&gt; niet leunen, laat het borstbeen volledig terugveren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28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09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sz="1500" dirty="0"/>
              <a:t>Beademingen</a:t>
            </a:r>
            <a:endParaRPr lang="nl-NL" dirty="0"/>
          </a:p>
          <a:p>
            <a:pPr lvl="3"/>
            <a:r>
              <a:rPr lang="nl-NL" dirty="0"/>
              <a:t>blaas de borstkas net zichtbaar omhoog</a:t>
            </a:r>
          </a:p>
          <a:p>
            <a:pPr lvl="3"/>
            <a:r>
              <a:rPr lang="nl-NL" dirty="0"/>
              <a:t>onderbreek maximaal 10 seconden voor de </a:t>
            </a:r>
            <a:r>
              <a:rPr lang="nl-NL" dirty="0" smtClean="0"/>
              <a:t>beademingen </a:t>
            </a:r>
            <a:endParaRPr lang="nl-NL" dirty="0"/>
          </a:p>
          <a:p>
            <a:pPr lvl="3"/>
            <a:r>
              <a:rPr lang="nl-NL" dirty="0"/>
              <a:t>niet </a:t>
            </a:r>
            <a:r>
              <a:rPr lang="nl-NL"/>
              <a:t>effectieve </a:t>
            </a:r>
            <a:r>
              <a:rPr lang="nl-NL" smtClean="0"/>
              <a:t>beademing: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&gt; controleer de kinlift</a:t>
            </a:r>
            <a:br>
              <a:rPr lang="nl-NL" dirty="0"/>
            </a:br>
            <a:r>
              <a:rPr lang="nl-NL" dirty="0"/>
              <a:t>&gt; verwijder beademingshulpmiddel </a:t>
            </a:r>
            <a:br>
              <a:rPr lang="nl-NL" dirty="0"/>
            </a:br>
            <a:r>
              <a:rPr lang="nl-NL" dirty="0"/>
              <a:t>&gt; verwijder zichtbare voorwerpen </a:t>
            </a:r>
            <a:br>
              <a:rPr lang="nl-NL" dirty="0"/>
            </a:br>
            <a:r>
              <a:rPr lang="nl-NL" dirty="0"/>
              <a:t>&gt; maak knellende kleding los aan hals en bovenlichaam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29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75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0" name="Rechthoek 19">
            <a:hlinkClick r:id="rId4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 smtClean="0"/>
              <a:t>I</a:t>
            </a:r>
          </a:p>
          <a:p>
            <a:pPr algn="ctr"/>
            <a:r>
              <a:rPr lang="nl-NL" sz="1400" b="0" dirty="0" smtClean="0"/>
              <a:t>De eerste schakel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7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978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dirty="0"/>
              <a:t>AED</a:t>
            </a:r>
          </a:p>
          <a:p>
            <a:pPr lvl="3"/>
            <a:r>
              <a:rPr lang="nl-NL" dirty="0"/>
              <a:t>scheer en/of droog zo nodig de borstkas</a:t>
            </a:r>
          </a:p>
          <a:p>
            <a:pPr lvl="3"/>
            <a:r>
              <a:rPr lang="nl-NL" dirty="0"/>
              <a:t>plak </a:t>
            </a:r>
            <a:r>
              <a:rPr lang="nl-NL" dirty="0" smtClean="0"/>
              <a:t>de elektroden niet </a:t>
            </a:r>
            <a:r>
              <a:rPr lang="nl-NL" dirty="0"/>
              <a:t>op pleisters, sieraden of bobbels onder de huid</a:t>
            </a:r>
          </a:p>
          <a:p>
            <a:pPr lvl="3"/>
            <a:r>
              <a:rPr lang="nl-NL" dirty="0"/>
              <a:t>plak de elektroden volgens de afbeelding, plak voor/achter bij kleine mensen</a:t>
            </a:r>
          </a:p>
          <a:p>
            <a:pPr lvl="3"/>
            <a:r>
              <a:rPr lang="nl-NL" dirty="0"/>
              <a:t>houd afstand bij analyse en schok</a:t>
            </a:r>
          </a:p>
          <a:p>
            <a:pPr lvl="3"/>
            <a:r>
              <a:rPr lang="nl-NL" dirty="0"/>
              <a:t>hervat onmiddellijk na de schok de borstcompressies of als de AED dit aangeeft</a:t>
            </a:r>
          </a:p>
          <a:p>
            <a:pPr lvl="3"/>
            <a:r>
              <a:rPr lang="nl-NL" dirty="0"/>
              <a:t>eenmaal geplakte elektroden niet verwijderen</a:t>
            </a:r>
          </a:p>
          <a:p>
            <a:pPr marL="135876" lvl="3" indent="0">
              <a:buNone/>
            </a:pPr>
            <a:r>
              <a:rPr lang="nl-NL" b="1" dirty="0"/>
              <a:t>Volg de instructies van de AED.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30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476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dirty="0"/>
              <a:t>Reanimatie met 2 hulpverleners</a:t>
            </a:r>
          </a:p>
          <a:p>
            <a:pPr lvl="3"/>
            <a:r>
              <a:rPr lang="nl-NL" dirty="0"/>
              <a:t>ga tijdens het plakken van de AED elektroden door met reanimeren</a:t>
            </a:r>
          </a:p>
          <a:p>
            <a:pPr lvl="3"/>
            <a:r>
              <a:rPr lang="nl-NL" dirty="0"/>
              <a:t>reanimeer alleen</a:t>
            </a:r>
          </a:p>
          <a:p>
            <a:pPr lvl="3"/>
            <a:r>
              <a:rPr lang="nl-NL" dirty="0"/>
              <a:t>wissel elke 2 minuten</a:t>
            </a:r>
          </a:p>
          <a:p>
            <a:pPr indent="-135876"/>
            <a:r>
              <a:rPr lang="nl-NL" b="0" dirty="0"/>
              <a:t>De andere hulpverlener neemt na 2 minuten de reanimatie over tijdens de 2e uitademing </a:t>
            </a:r>
            <a:br>
              <a:rPr lang="nl-NL" b="0" dirty="0"/>
            </a:br>
            <a:r>
              <a:rPr lang="nl-NL" b="0" dirty="0" smtClean="0"/>
              <a:t>en </a:t>
            </a:r>
            <a:r>
              <a:rPr lang="nl-NL" b="0" dirty="0"/>
              <a:t>start met borstcompressies.</a:t>
            </a:r>
          </a:p>
          <a:p>
            <a:pPr indent="-135876"/>
            <a:r>
              <a:rPr lang="nl-NL" dirty="0"/>
              <a:t>Bij gebruik AED → wissel tijdens de analyse.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92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reanimatie van kinderen en zuigelingen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lvl="3"/>
            <a:r>
              <a:rPr lang="nl-NL" dirty="0"/>
              <a:t>bij zuigelingen is het gezicht recht naar boven en niet achterover gekanteld bij de kinlift</a:t>
            </a:r>
          </a:p>
          <a:p>
            <a:pPr lvl="3"/>
            <a:r>
              <a:rPr lang="nl-NL" dirty="0"/>
              <a:t>start met 5 beademingen bij kinderen tot de puberteit en bij drenkelingen</a:t>
            </a:r>
          </a:p>
          <a:p>
            <a:pPr lvl="3"/>
            <a:r>
              <a:rPr lang="nl-NL" dirty="0"/>
              <a:t>geef daarna 15 borstcompressies bij kinderen tot de </a:t>
            </a:r>
            <a:r>
              <a:rPr lang="nl-NL" dirty="0" smtClean="0"/>
              <a:t>puberteit </a:t>
            </a:r>
          </a:p>
          <a:p>
            <a:pPr lvl="3"/>
            <a:r>
              <a:rPr lang="nl-NL" dirty="0" smtClean="0"/>
              <a:t>vanaf de puberteit zijn dit 30 borstcompressies</a:t>
            </a:r>
            <a:endParaRPr lang="nl-NL" dirty="0"/>
          </a:p>
          <a:p>
            <a:pPr lvl="3"/>
            <a:r>
              <a:rPr lang="nl-NL" dirty="0" smtClean="0"/>
              <a:t>wissel </a:t>
            </a:r>
            <a:r>
              <a:rPr lang="nl-NL" dirty="0"/>
              <a:t>af met 2 beademingen</a:t>
            </a:r>
          </a:p>
          <a:p>
            <a:pPr lvl="3"/>
            <a:r>
              <a:rPr lang="nl-NL" dirty="0"/>
              <a:t>duw bij zuigelingen met 2 vingers op de borst</a:t>
            </a:r>
          </a:p>
          <a:p>
            <a:pPr lvl="3"/>
            <a:r>
              <a:rPr lang="nl-NL" dirty="0"/>
              <a:t>duw bij kleine kinderen met 1 hand</a:t>
            </a:r>
          </a:p>
          <a:p>
            <a:pPr lvl="3"/>
            <a:r>
              <a:rPr lang="nl-NL" dirty="0"/>
              <a:t>duw het borstbeen 4 </a:t>
            </a:r>
            <a:r>
              <a:rPr lang="nl-NL" dirty="0" smtClean="0"/>
              <a:t>cm </a:t>
            </a:r>
            <a:r>
              <a:rPr lang="nl-NL" dirty="0"/>
              <a:t>in bij zuigelingen en 5 </a:t>
            </a:r>
            <a:r>
              <a:rPr lang="nl-NL" dirty="0" smtClean="0"/>
              <a:t>cm </a:t>
            </a:r>
            <a:r>
              <a:rPr lang="nl-NL" dirty="0"/>
              <a:t>bij kinderen vanaf 1 jaar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88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stoppen reanimatie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dirty="0"/>
              <a:t>Beëindig de </a:t>
            </a:r>
            <a:r>
              <a:rPr lang="nl-NL" dirty="0" smtClean="0"/>
              <a:t>reanimatie</a:t>
            </a:r>
            <a:endParaRPr lang="nl-NL" dirty="0"/>
          </a:p>
          <a:p>
            <a:pPr lvl="3"/>
            <a:r>
              <a:rPr lang="nl-NL" dirty="0" smtClean="0"/>
              <a:t>wanneer het </a:t>
            </a:r>
            <a:r>
              <a:rPr lang="nl-NL" dirty="0"/>
              <a:t>slachtoffer beweegt</a:t>
            </a:r>
          </a:p>
          <a:p>
            <a:pPr lvl="3"/>
            <a:r>
              <a:rPr lang="nl-NL" dirty="0"/>
              <a:t>zijn ogen opent</a:t>
            </a:r>
          </a:p>
          <a:p>
            <a:pPr lvl="3"/>
            <a:r>
              <a:rPr lang="nl-NL" dirty="0"/>
              <a:t>en zonder twijfel normaal ademt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b="1" dirty="0"/>
              <a:t>Niet reanimeren verklaring</a:t>
            </a:r>
          </a:p>
          <a:p>
            <a:pPr lvl="3"/>
            <a:r>
              <a:rPr lang="nl-NL" dirty="0"/>
              <a:t>start niet met reanimeren indien dit vooraf bekend is</a:t>
            </a:r>
          </a:p>
          <a:p>
            <a:pPr lvl="3"/>
            <a:r>
              <a:rPr lang="nl-NL" dirty="0"/>
              <a:t>stop eventueel met de reanimatie bij het vinden van de penning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bewusteloos en normale ademhaling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dirty="0"/>
              <a:t>Leg in de stabiele zijligging</a:t>
            </a:r>
          </a:p>
          <a:p>
            <a:pPr lvl="3"/>
            <a:r>
              <a:rPr lang="nl-NL" dirty="0"/>
              <a:t>een klein kind mag ook op de zij gelegd worden met een kussen in de rug</a:t>
            </a:r>
          </a:p>
          <a:p>
            <a:pPr lvl="3"/>
            <a:r>
              <a:rPr lang="nl-NL" dirty="0"/>
              <a:t>controleer elke minuut de ademhaling</a:t>
            </a:r>
          </a:p>
          <a:p>
            <a:pPr lvl="3"/>
            <a:r>
              <a:rPr lang="nl-NL" dirty="0"/>
              <a:t>draai zo nodig terug op de rug voor de ademhalingscontrole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8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  <a:r>
              <a:rPr lang="nl-NL" sz="1400" b="0" dirty="0"/>
              <a:t/>
            </a:r>
            <a:br>
              <a:rPr lang="nl-NL" sz="1400" b="0" dirty="0"/>
            </a:br>
            <a:r>
              <a:rPr lang="nl-NL" sz="1400" b="0" u="sng" dirty="0" smtClean="0"/>
              <a:t>ernstig ongeval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35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2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ernstig ongeval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Help een slachtoffer van een ernstig ongeval op de plaats waar hij ligt of zit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benader het slachtoffer zo mogelijk </a:t>
            </a:r>
            <a:r>
              <a:rPr lang="nl-NL" dirty="0" smtClean="0"/>
              <a:t>in zijn gezichtsveld</a:t>
            </a:r>
            <a:endParaRPr lang="nl-NL" dirty="0"/>
          </a:p>
          <a:p>
            <a:pPr lvl="3"/>
            <a:r>
              <a:rPr lang="nl-NL" dirty="0"/>
              <a:t>zeg het slachtoffer niet te bewegen</a:t>
            </a:r>
          </a:p>
          <a:p>
            <a:pPr lvl="3"/>
            <a:r>
              <a:rPr lang="nl-NL" dirty="0"/>
              <a:t>verplaats alleen bij gevaar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6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mogelijk wervelletsel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Voorkom beweging</a:t>
            </a:r>
          </a:p>
          <a:p>
            <a:pPr lvl="3"/>
            <a:r>
              <a:rPr lang="nl-NL" dirty="0"/>
              <a:t>houd zo mogelijk het hoofd vast in de gevonden positie</a:t>
            </a:r>
          </a:p>
          <a:p>
            <a:pPr lvl="3"/>
            <a:r>
              <a:rPr lang="nl-NL" dirty="0"/>
              <a:t>houd zo nodig de luchtweg vrij met de kinlift</a:t>
            </a:r>
          </a:p>
          <a:p>
            <a:pPr lvl="3"/>
            <a:r>
              <a:rPr lang="nl-NL" dirty="0"/>
              <a:t>leg een op de rug liggend bewusteloos ongevalsslachtoffer in de stabiele zijligging als hij alleen gelaten moet worden voor het bellen van 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516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 smtClean="0"/>
              <a:t>letsels en ziekten</a:t>
            </a:r>
          </a:p>
          <a:p>
            <a:pPr algn="ctr"/>
            <a:r>
              <a:rPr lang="nl-NL" sz="1400" b="0" u="sng" dirty="0" smtClean="0"/>
              <a:t>(nog) niet bewusteloos</a:t>
            </a:r>
            <a:endParaRPr lang="nl-NL" sz="1400" b="0" u="sng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38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66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pPr indent="-135876"/>
            <a:r>
              <a:rPr lang="nl-NL" dirty="0"/>
              <a:t>Luchtwegbelemmering</a:t>
            </a:r>
          </a:p>
          <a:p>
            <a:pPr marL="135876" lvl="3" indent="0">
              <a:buNone/>
            </a:pPr>
            <a:r>
              <a:rPr lang="nl-NL" dirty="0"/>
              <a:t>Opheffen uitwendige luchtwegbelemmering</a:t>
            </a:r>
          </a:p>
          <a:p>
            <a:pPr lvl="3"/>
            <a:r>
              <a:rPr lang="nl-NL" dirty="0"/>
              <a:t>haal de belemmering weg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dirty="0"/>
              <a:t>Opheffen inwendige luchtwegbelemmering</a:t>
            </a:r>
          </a:p>
          <a:p>
            <a:pPr lvl="3"/>
            <a:r>
              <a:rPr lang="nl-NL" dirty="0"/>
              <a:t>verwijder direct een zichtbare voorwerp uit de mond-keel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39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71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De eerste schakel: de eerstehulpverlener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 smtClean="0"/>
              <a:t>Wees voorbereid op het verlenen van eerste hulp</a:t>
            </a:r>
            <a:endParaRPr lang="nl-NL" dirty="0"/>
          </a:p>
          <a:p>
            <a:pPr lvl="3"/>
            <a:r>
              <a:rPr lang="nl-NL" dirty="0" smtClean="0"/>
              <a:t>belangrijke telefoonnummers</a:t>
            </a:r>
          </a:p>
          <a:p>
            <a:pPr lvl="3"/>
            <a:r>
              <a:rPr lang="nl-NL" dirty="0" smtClean="0"/>
              <a:t>buurt AED’s</a:t>
            </a:r>
          </a:p>
          <a:p>
            <a:pPr lvl="3"/>
            <a:r>
              <a:rPr lang="nl-NL" dirty="0" smtClean="0"/>
              <a:t>verbanddoos of kleine </a:t>
            </a:r>
            <a:r>
              <a:rPr lang="nl-NL" dirty="0" smtClean="0"/>
              <a:t>verbandset</a:t>
            </a:r>
          </a:p>
          <a:p>
            <a:pPr lvl="3"/>
            <a:r>
              <a:rPr lang="nl-NL" dirty="0" smtClean="0"/>
              <a:t>handschoenen en mondneusmasker</a:t>
            </a:r>
            <a:endParaRPr lang="nl-NL" dirty="0" smtClean="0"/>
          </a:p>
          <a:p>
            <a:pPr lvl="3"/>
            <a:r>
              <a:rPr lang="nl-NL" dirty="0" smtClean="0"/>
              <a:t>blusmiddelen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00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Inwendige luchtwegbelemmering</a:t>
            </a:r>
          </a:p>
          <a:p>
            <a:pPr indent="-135876"/>
            <a:r>
              <a:rPr lang="nl-NL" dirty="0"/>
              <a:t>Effectieve hoest</a:t>
            </a:r>
          </a:p>
          <a:p>
            <a:pPr lvl="3"/>
            <a:r>
              <a:rPr lang="nl-NL" dirty="0"/>
              <a:t>hoesten aanmoedigen</a:t>
            </a:r>
          </a:p>
          <a:p>
            <a:pPr indent="-135876"/>
            <a:r>
              <a:rPr lang="nl-NL" dirty="0"/>
              <a:t>Bij niet effectieve hoest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geef 5 rugslagen</a:t>
            </a:r>
          </a:p>
          <a:p>
            <a:pPr lvl="3"/>
            <a:r>
              <a:rPr lang="nl-NL" dirty="0"/>
              <a:t>en wissel dit zo nodig af met 5 buikstoten</a:t>
            </a:r>
          </a:p>
          <a:p>
            <a:pPr lvl="3"/>
            <a:r>
              <a:rPr lang="nl-NL" dirty="0"/>
              <a:t>geef bij zuigelingen geen buikstoten maar borststoten</a:t>
            </a:r>
          </a:p>
          <a:p>
            <a:pPr marL="135876" lvl="3" indent="0">
              <a:buNone/>
            </a:pPr>
            <a:r>
              <a:rPr lang="nl-NL" dirty="0"/>
              <a:t>Start met reanimeren bij bewustzijnsverlies.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40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000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Inademen rook of gassen</a:t>
            </a:r>
          </a:p>
          <a:p>
            <a:pPr lvl="3"/>
            <a:r>
              <a:rPr lang="nl-NL" dirty="0"/>
              <a:t>bel 1-1-2 ook al heeft het slachtoffer geen klachten</a:t>
            </a:r>
          </a:p>
          <a:p>
            <a:pPr lvl="3"/>
            <a:r>
              <a:rPr lang="nl-NL" dirty="0"/>
              <a:t>bel 1-1-2 zo nodig ook voor de brandweer</a:t>
            </a:r>
          </a:p>
          <a:p>
            <a:pPr lvl="3"/>
            <a:r>
              <a:rPr lang="nl-NL" dirty="0"/>
              <a:t>als dat veilig </a:t>
            </a:r>
            <a:r>
              <a:rPr lang="nl-NL" dirty="0" smtClean="0"/>
              <a:t>kan:</a:t>
            </a:r>
          </a:p>
          <a:p>
            <a:pPr lvl="3">
              <a:buFontTx/>
              <a:buChar char="-"/>
            </a:pPr>
            <a:r>
              <a:rPr lang="nl-NL" dirty="0" smtClean="0"/>
              <a:t>  zo </a:t>
            </a:r>
            <a:r>
              <a:rPr lang="nl-NL" dirty="0"/>
              <a:t>snel mogelijk in de frisse </a:t>
            </a:r>
            <a:r>
              <a:rPr lang="nl-NL" dirty="0" smtClean="0"/>
              <a:t>lucht</a:t>
            </a:r>
          </a:p>
          <a:p>
            <a:pPr lvl="3">
              <a:buFontTx/>
              <a:buChar char="-"/>
            </a:pPr>
            <a:r>
              <a:rPr lang="nl-NL" dirty="0" smtClean="0"/>
              <a:t>  ramen </a:t>
            </a:r>
            <a:r>
              <a:rPr lang="nl-NL" dirty="0"/>
              <a:t>en deuren </a:t>
            </a:r>
            <a:r>
              <a:rPr lang="nl-NL" dirty="0" smtClean="0"/>
              <a:t>open</a:t>
            </a:r>
          </a:p>
          <a:p>
            <a:pPr lvl="3">
              <a:buFontTx/>
              <a:buChar char="-"/>
            </a:pPr>
            <a:r>
              <a:rPr lang="nl-NL" dirty="0" smtClean="0"/>
              <a:t>  gaskranen </a:t>
            </a:r>
            <a:r>
              <a:rPr lang="nl-NL" dirty="0"/>
              <a:t>uit </a:t>
            </a:r>
          </a:p>
          <a:p>
            <a:pPr lvl="3"/>
            <a:r>
              <a:rPr lang="nl-NL" dirty="0"/>
              <a:t>laat het slachtoffer niet plat liggen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86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Borstletsel</a:t>
            </a:r>
          </a:p>
          <a:p>
            <a:pPr lvl="3"/>
            <a:r>
              <a:rPr lang="nl-NL" dirty="0" smtClean="0"/>
              <a:t>bel 1-1-2 bij een diepe borstwond (en ook bij diepe buikwonden)</a:t>
            </a:r>
          </a:p>
          <a:p>
            <a:pPr lvl="3"/>
            <a:r>
              <a:rPr lang="nl-NL" dirty="0" smtClean="0"/>
              <a:t>zet </a:t>
            </a:r>
            <a:r>
              <a:rPr lang="nl-NL" dirty="0"/>
              <a:t>een aanwezig voorwerp vast met </a:t>
            </a:r>
            <a:r>
              <a:rPr lang="nl-NL" dirty="0" smtClean="0"/>
              <a:t>zwachtelrolletjes en </a:t>
            </a:r>
            <a:r>
              <a:rPr lang="nl-NL" dirty="0"/>
              <a:t>kleefpleister</a:t>
            </a:r>
          </a:p>
          <a:p>
            <a:pPr lvl="3"/>
            <a:r>
              <a:rPr lang="nl-NL" dirty="0"/>
              <a:t>verbind diepe borstwonden niet, maar laat ze open</a:t>
            </a:r>
          </a:p>
          <a:p>
            <a:pPr lvl="3"/>
            <a:r>
              <a:rPr lang="nl-NL" dirty="0"/>
              <a:t>laat een benauwd slachtoffer niet plat liggen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06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de ademhaling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Benauwdheid</a:t>
            </a:r>
          </a:p>
          <a:p>
            <a:pPr lvl="3"/>
            <a:r>
              <a:rPr lang="nl-NL" dirty="0"/>
              <a:t>bel 1-1-2 bij hevige benauwdheid en/of pijn in de borst </a:t>
            </a:r>
          </a:p>
          <a:p>
            <a:pPr lvl="3"/>
            <a:r>
              <a:rPr lang="nl-NL" dirty="0"/>
              <a:t>ondersteun het slachtoffer in een voor hem prettige houding</a:t>
            </a:r>
          </a:p>
          <a:p>
            <a:pPr lvl="3"/>
            <a:r>
              <a:rPr lang="nl-NL" dirty="0"/>
              <a:t>laat een benauwd slachtoffer niet plat liggen</a:t>
            </a:r>
          </a:p>
          <a:p>
            <a:pPr lvl="3"/>
            <a:r>
              <a:rPr lang="nl-NL" dirty="0"/>
              <a:t>gebruik </a:t>
            </a:r>
            <a:r>
              <a:rPr lang="nl-NL" b="1" dirty="0"/>
              <a:t>geen</a:t>
            </a:r>
            <a:r>
              <a:rPr lang="nl-NL" dirty="0"/>
              <a:t> </a:t>
            </a:r>
            <a:r>
              <a:rPr lang="nl-NL" dirty="0" smtClean="0"/>
              <a:t>papieren/plastic </a:t>
            </a:r>
            <a:r>
              <a:rPr lang="nl-NL" dirty="0"/>
              <a:t>zak o.i.d. bij een te snelle ademhaling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43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</a:t>
            </a:r>
            <a:r>
              <a:rPr lang="nl-NL" dirty="0" smtClean="0"/>
              <a:t>circulatie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Shock </a:t>
            </a:r>
          </a:p>
          <a:p>
            <a:pPr lvl="3"/>
            <a:r>
              <a:rPr lang="nl-NL" dirty="0"/>
              <a:t>help het slachtoffer om met zo min mogelijk inspanning te gaan liggen</a:t>
            </a:r>
          </a:p>
          <a:p>
            <a:pPr lvl="3"/>
            <a:r>
              <a:rPr lang="nl-NL" dirty="0"/>
              <a:t>bescherm tegen afkoelen </a:t>
            </a:r>
          </a:p>
          <a:p>
            <a:pPr lvl="3"/>
            <a:r>
              <a:rPr lang="nl-NL" dirty="0"/>
              <a:t>bel 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5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de </a:t>
            </a:r>
            <a:r>
              <a:rPr lang="nl-NL" dirty="0" smtClean="0"/>
              <a:t>circulatie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Actief bloedverlies</a:t>
            </a:r>
          </a:p>
          <a:p>
            <a:pPr lvl="3"/>
            <a:r>
              <a:rPr lang="nl-NL" dirty="0" smtClean="0"/>
              <a:t>geef druk op een bloedende wond</a:t>
            </a:r>
          </a:p>
          <a:p>
            <a:pPr lvl="3"/>
            <a:r>
              <a:rPr lang="nl-NL" dirty="0"/>
              <a:t>leg een wonddrukverband aan zodra dat kan </a:t>
            </a:r>
            <a:endParaRPr lang="nl-NL" dirty="0"/>
          </a:p>
          <a:p>
            <a:pPr lvl="3"/>
            <a:r>
              <a:rPr lang="nl-NL" dirty="0"/>
              <a:t>zwachtel </a:t>
            </a:r>
            <a:r>
              <a:rPr lang="nl-NL" dirty="0" smtClean="0"/>
              <a:t>strak bij </a:t>
            </a:r>
            <a:r>
              <a:rPr lang="nl-NL" dirty="0"/>
              <a:t>hevig </a:t>
            </a:r>
            <a:r>
              <a:rPr lang="nl-NL" dirty="0" smtClean="0"/>
              <a:t>bloedverlies</a:t>
            </a:r>
            <a:endParaRPr lang="nl-NL" dirty="0"/>
          </a:p>
          <a:p>
            <a:pPr lvl="3"/>
            <a:r>
              <a:rPr lang="nl-NL" dirty="0"/>
              <a:t>gebruik eventueel een traumazwachtel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45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1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de </a:t>
            </a:r>
            <a:r>
              <a:rPr lang="nl-NL" dirty="0" smtClean="0"/>
              <a:t>circulatie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b-NO" dirty="0"/>
              <a:t>Ernstige hartklachten</a:t>
            </a:r>
          </a:p>
          <a:p>
            <a:pPr lvl="3"/>
            <a:r>
              <a:rPr lang="nb-NO" dirty="0"/>
              <a:t>bel 1-1-2 bij pijn op de borst, plotselinge onverklaarbare vermoeidheid en/of benauwdheid</a:t>
            </a:r>
          </a:p>
          <a:p>
            <a:pPr lvl="3"/>
            <a:r>
              <a:rPr lang="nb-NO" dirty="0"/>
              <a:t>geef rust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286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4667" y="833322"/>
            <a:ext cx="7343717" cy="276341"/>
          </a:xfrm>
        </p:spPr>
        <p:txBody>
          <a:bodyPr/>
          <a:lstStyle/>
          <a:p>
            <a:r>
              <a:rPr lang="nl-NL" dirty="0"/>
              <a:t>III Levensbedreigende letsels en ziekten: letsels </a:t>
            </a:r>
            <a:r>
              <a:rPr lang="nl-NL" dirty="0" smtClean="0"/>
              <a:t>en 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 smtClean="0"/>
              <a:t>Bel </a:t>
            </a:r>
            <a:r>
              <a:rPr lang="nl-NL" dirty="0"/>
              <a:t>1-1-2 bij:</a:t>
            </a:r>
          </a:p>
          <a:p>
            <a:pPr lvl="3"/>
            <a:r>
              <a:rPr lang="nl-NL" dirty="0" smtClean="0"/>
              <a:t>schedelhersenletsel</a:t>
            </a:r>
            <a:endParaRPr lang="nl-NL" dirty="0"/>
          </a:p>
          <a:p>
            <a:pPr lvl="3"/>
            <a:r>
              <a:rPr lang="nl-NL" dirty="0" smtClean="0"/>
              <a:t>epileptische aanval/koortsstuipen/ontregelde suikerziekte</a:t>
            </a:r>
          </a:p>
          <a:p>
            <a:pPr lvl="3"/>
            <a:r>
              <a:rPr lang="nl-NL" dirty="0"/>
              <a:t>beroerte (</a:t>
            </a:r>
            <a:r>
              <a:rPr lang="nl-NL" dirty="0" smtClean="0"/>
              <a:t>Mond-Spraak-Arm)</a:t>
            </a:r>
            <a:r>
              <a:rPr lang="nl-NL" dirty="0"/>
              <a:t> </a:t>
            </a:r>
            <a:endParaRPr lang="nl-NL" dirty="0" smtClean="0"/>
          </a:p>
          <a:p>
            <a:pPr lvl="3"/>
            <a:r>
              <a:rPr lang="nl-NL" dirty="0" smtClean="0"/>
              <a:t>wegraking </a:t>
            </a:r>
            <a:r>
              <a:rPr lang="nl-NL" dirty="0"/>
              <a:t>bij flauwte</a:t>
            </a:r>
          </a:p>
          <a:p>
            <a:pPr marL="0" lvl="2" indent="0">
              <a:buNone/>
            </a:pP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24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Elektriciteitsletsel</a:t>
            </a:r>
          </a:p>
          <a:p>
            <a:pPr lvl="3"/>
            <a:r>
              <a:rPr lang="nl-NL" dirty="0"/>
              <a:t>schakel stroom uit</a:t>
            </a:r>
          </a:p>
          <a:p>
            <a:pPr lvl="3"/>
            <a:r>
              <a:rPr lang="nl-NL" dirty="0"/>
              <a:t>trek eventueel aan droge kleren weg</a:t>
            </a:r>
          </a:p>
          <a:p>
            <a:pPr lvl="3"/>
            <a:r>
              <a:rPr lang="nl-NL" dirty="0"/>
              <a:t>geef eventueel </a:t>
            </a:r>
            <a:r>
              <a:rPr lang="nl-NL" dirty="0" smtClean="0"/>
              <a:t>met je voet een </a:t>
            </a:r>
            <a:r>
              <a:rPr lang="nl-NL" dirty="0"/>
              <a:t>duw in de knieholte</a:t>
            </a:r>
          </a:p>
          <a:p>
            <a:pPr lvl="3"/>
            <a:r>
              <a:rPr lang="nl-NL" dirty="0"/>
              <a:t>houd afstand bij hoogspanning </a:t>
            </a:r>
          </a:p>
          <a:p>
            <a:pPr lvl="3"/>
            <a:r>
              <a:rPr lang="nl-NL" dirty="0"/>
              <a:t>start met reanimeren zodra dat veilig kan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b="1" dirty="0"/>
              <a:t>Letsels? → handel volgens desbetreffende richtlijnen.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48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636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Ernstige onderkoeling</a:t>
            </a:r>
          </a:p>
          <a:p>
            <a:pPr lvl="3"/>
            <a:r>
              <a:rPr lang="nl-NL" dirty="0"/>
              <a:t>bel 1-1-2 wanneer het slachtoffer niet meer rilt en toenemende stoornissen in bewustzijn en </a:t>
            </a:r>
            <a:r>
              <a:rPr lang="nl-NL" dirty="0" smtClean="0"/>
              <a:t>ademhaling krijgt</a:t>
            </a:r>
            <a:endParaRPr lang="nl-NL" dirty="0"/>
          </a:p>
          <a:p>
            <a:pPr lvl="3"/>
            <a:r>
              <a:rPr lang="nl-NL" dirty="0"/>
              <a:t>verwijder natte kleding zonder het slachtoffer te bewegen (eventueel wegknippen)</a:t>
            </a:r>
          </a:p>
          <a:p>
            <a:pPr lvl="3"/>
            <a:r>
              <a:rPr lang="nl-NL" dirty="0"/>
              <a:t>dek toe met (fleece)dekens → zo mogelijk armen en benen apart van de romp en eventueel </a:t>
            </a:r>
            <a:r>
              <a:rPr lang="nl-NL" dirty="0" smtClean="0"/>
              <a:t>(aanvullend) afdekken met </a:t>
            </a:r>
            <a:r>
              <a:rPr lang="nl-NL" dirty="0"/>
              <a:t>plastic tegen de wind</a:t>
            </a:r>
          </a:p>
          <a:p>
            <a:pPr lvl="3"/>
            <a:r>
              <a:rPr lang="nl-NL" dirty="0"/>
              <a:t>houd het gezicht vrij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49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66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De eerste schakel: </a:t>
            </a:r>
            <a:r>
              <a:rPr lang="nl-NL" dirty="0" smtClean="0"/>
              <a:t>helpen met medicijnen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775765" cy="3568322"/>
          </a:xfrm>
        </p:spPr>
        <p:txBody>
          <a:bodyPr/>
          <a:lstStyle/>
          <a:p>
            <a:r>
              <a:rPr lang="nl-NL" dirty="0" smtClean="0"/>
              <a:t>Mantelzorg</a:t>
            </a:r>
            <a:endParaRPr lang="nl-NL" dirty="0" smtClean="0"/>
          </a:p>
          <a:p>
            <a:pPr lvl="3"/>
            <a:r>
              <a:rPr lang="nl-NL" dirty="0" smtClean="0"/>
              <a:t>zorg voor </a:t>
            </a:r>
            <a:r>
              <a:rPr lang="nl-NL" dirty="0" smtClean="0"/>
              <a:t>iemand die in een acute situatie medicijnen nodig heeft</a:t>
            </a:r>
            <a:endParaRPr lang="nl-NL" dirty="0" smtClean="0"/>
          </a:p>
          <a:p>
            <a:pPr lvl="3"/>
            <a:r>
              <a:rPr lang="nl-NL" dirty="0" smtClean="0"/>
              <a:t>het </a:t>
            </a:r>
            <a:r>
              <a:rPr lang="nl-NL" dirty="0" smtClean="0"/>
              <a:t>toedienen van </a:t>
            </a:r>
            <a:r>
              <a:rPr lang="nl-NL" dirty="0" smtClean="0"/>
              <a:t>medicijnen is vooraf </a:t>
            </a:r>
            <a:r>
              <a:rPr lang="nl-NL" dirty="0" smtClean="0"/>
              <a:t>geïnstrueerd door patiënt/ omgeving/ professionele </a:t>
            </a:r>
            <a:r>
              <a:rPr lang="nl-NL" dirty="0" smtClean="0"/>
              <a:t>zorgverlener</a:t>
            </a:r>
            <a:endParaRPr lang="nl-NL" dirty="0" smtClean="0"/>
          </a:p>
          <a:p>
            <a:pPr lvl="3"/>
            <a:r>
              <a:rPr lang="nl-NL" dirty="0"/>
              <a:t>o</a:t>
            </a:r>
            <a:r>
              <a:rPr lang="nl-NL" dirty="0" smtClean="0"/>
              <a:t>nder </a:t>
            </a:r>
            <a:r>
              <a:rPr lang="nl-NL" dirty="0" smtClean="0"/>
              <a:t>(eind)verantwoordelijkheid </a:t>
            </a:r>
            <a:r>
              <a:rPr lang="nl-NL" dirty="0" smtClean="0"/>
              <a:t>van huisarts of specialist</a:t>
            </a:r>
          </a:p>
          <a:p>
            <a:pPr lvl="3"/>
            <a:r>
              <a:rPr lang="nl-NL" dirty="0"/>
              <a:t>i</a:t>
            </a:r>
            <a:r>
              <a:rPr lang="nl-NL" dirty="0" smtClean="0"/>
              <a:t>ndien van toepassing met toestemming van ouders of verzorgers</a:t>
            </a:r>
          </a:p>
          <a:p>
            <a:pPr lvl="3"/>
            <a:r>
              <a:rPr lang="nl-NL" dirty="0" smtClean="0"/>
              <a:t>alleen met gebruikmaking van de medicijnen en/of materialen van de patiënt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Hitteberoerte</a:t>
            </a:r>
          </a:p>
          <a:p>
            <a:pPr lvl="3"/>
            <a:r>
              <a:rPr lang="nl-NL" dirty="0"/>
              <a:t>bel 1-1-2 wanneer het slachtoffer bij oververhitting </a:t>
            </a:r>
            <a:r>
              <a:rPr lang="nl-NL" dirty="0" smtClean="0"/>
              <a:t>ongecoördineerd, niet </a:t>
            </a:r>
            <a:r>
              <a:rPr lang="nl-NL" dirty="0"/>
              <a:t>meer alert of bewusteloos is</a:t>
            </a:r>
          </a:p>
          <a:p>
            <a:pPr lvl="3"/>
            <a:r>
              <a:rPr lang="nl-NL" dirty="0"/>
              <a:t>ga zo mogelijk naar een koele omgeving</a:t>
            </a:r>
          </a:p>
          <a:p>
            <a:pPr lvl="3"/>
            <a:r>
              <a:rPr lang="nl-NL" dirty="0"/>
              <a:t>koel onmiddellijk op wat voor manier dan ook: bijvoorbeeld afsponsen, besproeien met water en daarbij een ventilator gebruiken, in een nat laken wikkelen, handdoeken met </a:t>
            </a:r>
            <a:r>
              <a:rPr lang="nl-NL" dirty="0" smtClean="0"/>
              <a:t>ijswater (koelbox mee bij sommige evenementen), </a:t>
            </a:r>
            <a:r>
              <a:rPr lang="nl-NL" dirty="0"/>
              <a:t>ijszakken in oksels en/of </a:t>
            </a:r>
            <a:r>
              <a:rPr lang="nl-NL" dirty="0" smtClean="0"/>
              <a:t>liezen, ijskoud bad</a:t>
            </a:r>
          </a:p>
          <a:p>
            <a:pPr lvl="3"/>
            <a:r>
              <a:rPr lang="nl-NL" dirty="0" smtClean="0"/>
              <a:t>gebruik indien nodig een reddingsdeken voor schaduw; zorg ervoor dat de deken het slachtoffer niet raakt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50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5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letsels met 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Vergiftiging</a:t>
            </a:r>
          </a:p>
          <a:p>
            <a:pPr lvl="3"/>
            <a:r>
              <a:rPr lang="nl-NL" dirty="0"/>
              <a:t>bel 1-1-2 bij benauwdheid en/of stoornissen in het bewustzijn</a:t>
            </a:r>
          </a:p>
          <a:p>
            <a:pPr lvl="3"/>
            <a:r>
              <a:rPr lang="nl-NL" dirty="0"/>
              <a:t>bel anders het spoednummer </a:t>
            </a:r>
            <a:r>
              <a:rPr lang="nl-NL" dirty="0" smtClean="0"/>
              <a:t>(doorkiesnummer) van </a:t>
            </a:r>
            <a:r>
              <a:rPr lang="nl-NL" dirty="0"/>
              <a:t>de huisarts of de huisartsenpost</a:t>
            </a:r>
          </a:p>
          <a:p>
            <a:pPr lvl="3"/>
            <a:r>
              <a:rPr lang="nl-NL" dirty="0"/>
              <a:t>leg in de stabiele zijligging bij bewusteloosheid </a:t>
            </a:r>
          </a:p>
          <a:p>
            <a:pPr lvl="3"/>
            <a:r>
              <a:rPr lang="nl-NL" dirty="0"/>
              <a:t>laat bij bijtende stoffen de mond </a:t>
            </a:r>
            <a:r>
              <a:rPr lang="nl-NL" dirty="0" smtClean="0"/>
              <a:t>spoelen, indien alert</a:t>
            </a:r>
            <a:endParaRPr lang="nl-NL" dirty="0"/>
          </a:p>
          <a:p>
            <a:pPr lvl="3"/>
            <a:r>
              <a:rPr lang="nl-NL" dirty="0"/>
              <a:t>geef verder alleen eten of drinken op aanwijzing van de </a:t>
            </a:r>
            <a:r>
              <a:rPr lang="nl-NL" dirty="0" smtClean="0"/>
              <a:t>huisarts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b="1" dirty="0" smtClean="0"/>
              <a:t>Geef geen</a:t>
            </a:r>
            <a:r>
              <a:rPr lang="nl-NL" dirty="0" smtClean="0"/>
              <a:t> </a:t>
            </a:r>
            <a:r>
              <a:rPr lang="nl-NL" b="1" dirty="0"/>
              <a:t>mond-op-mond beademing bij </a:t>
            </a:r>
            <a:r>
              <a:rPr lang="nl-NL" b="1" dirty="0" smtClean="0"/>
              <a:t>chemische stoffen </a:t>
            </a:r>
            <a:r>
              <a:rPr lang="nl-NL" b="1" dirty="0" smtClean="0"/>
              <a:t>als cyanide</a:t>
            </a:r>
            <a:r>
              <a:rPr lang="nl-NL" b="1" dirty="0"/>
              <a:t>, zwavelwaterstof of </a:t>
            </a:r>
            <a:r>
              <a:rPr lang="nl-NL" b="1" dirty="0" smtClean="0"/>
              <a:t>fosforzuur.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3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Epileptische aanval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geef </a:t>
            </a:r>
            <a:r>
              <a:rPr lang="nl-NL" dirty="0" smtClean="0"/>
              <a:t>ruimte om te bewegen, </a:t>
            </a:r>
            <a:r>
              <a:rPr lang="nl-NL" dirty="0"/>
              <a:t>voorkom letsels</a:t>
            </a:r>
          </a:p>
          <a:p>
            <a:pPr lvl="3"/>
            <a:r>
              <a:rPr lang="nl-NL" dirty="0"/>
              <a:t>leg na de aanval het slachtoffer eventueel in de stabiele zijligging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dirty="0"/>
              <a:t>Adviseer het slachtoffer </a:t>
            </a:r>
            <a:r>
              <a:rPr lang="nl-NL" dirty="0" smtClean="0"/>
              <a:t>na een </a:t>
            </a:r>
            <a:r>
              <a:rPr lang="nl-NL" dirty="0"/>
              <a:t>kleine epileptische aanval naar de huisarts te gaan.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53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Koortsstuip</a:t>
            </a:r>
          </a:p>
          <a:p>
            <a:pPr lvl="3"/>
            <a:r>
              <a:rPr lang="nl-NL" dirty="0"/>
              <a:t>bel 1-1-2</a:t>
            </a:r>
          </a:p>
          <a:p>
            <a:pPr lvl="3"/>
            <a:r>
              <a:rPr lang="nl-NL" dirty="0"/>
              <a:t>haal warme dekens of kleding weg</a:t>
            </a:r>
          </a:p>
          <a:p>
            <a:pPr lvl="3"/>
            <a:r>
              <a:rPr lang="nl-NL" dirty="0"/>
              <a:t>geeft </a:t>
            </a:r>
            <a:r>
              <a:rPr lang="nl-NL" dirty="0" smtClean="0"/>
              <a:t>ruimte om te bewegen, </a:t>
            </a:r>
            <a:r>
              <a:rPr lang="nl-NL" dirty="0"/>
              <a:t>voorkom letsel</a:t>
            </a:r>
          </a:p>
          <a:p>
            <a:pPr lvl="3"/>
            <a:r>
              <a:rPr lang="nl-NL" dirty="0"/>
              <a:t>leg het kind na de stuip eventueel op de zij of in de stabiele zijligging</a:t>
            </a:r>
          </a:p>
          <a:p>
            <a:pPr lvl="3"/>
            <a:r>
              <a:rPr lang="nl-NL" dirty="0"/>
              <a:t>let op onderkoeling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30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847773" cy="3568322"/>
          </a:xfrm>
        </p:spPr>
        <p:txBody>
          <a:bodyPr/>
          <a:lstStyle/>
          <a:p>
            <a:r>
              <a:rPr lang="nl-NL" dirty="0"/>
              <a:t>Hersenvliesontsteking</a:t>
            </a:r>
          </a:p>
          <a:p>
            <a:pPr lvl="3"/>
            <a:r>
              <a:rPr lang="nl-NL" b="1" dirty="0"/>
              <a:t>ziek en niet-alert</a:t>
            </a:r>
            <a:r>
              <a:rPr lang="nl-NL" dirty="0"/>
              <a:t>: bel snel de huisarts of huisartsenpost en zeker bij vlekjes op de huid</a:t>
            </a:r>
          </a:p>
          <a:p>
            <a:pPr lvl="3"/>
            <a:r>
              <a:rPr lang="nl-NL" dirty="0"/>
              <a:t>bel bij bewusteloosheid altijd 1-1-2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23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Bloedsuikerontregeling</a:t>
            </a:r>
          </a:p>
          <a:p>
            <a:pPr lvl="3"/>
            <a:r>
              <a:rPr lang="nl-NL" dirty="0"/>
              <a:t>bel 1-1-2 als de diabeet door een hypo </a:t>
            </a:r>
            <a:r>
              <a:rPr lang="nl-NL" dirty="0" smtClean="0"/>
              <a:t>niet-alert </a:t>
            </a:r>
            <a:r>
              <a:rPr lang="nl-NL" dirty="0"/>
              <a:t>is of niet meer reageert</a:t>
            </a:r>
          </a:p>
          <a:p>
            <a:pPr lvl="3"/>
            <a:r>
              <a:rPr lang="nl-NL" dirty="0"/>
              <a:t>geef koolhydraten als de diabeet nog wel alert is</a:t>
            </a:r>
          </a:p>
          <a:p>
            <a:pPr lvl="3"/>
            <a:r>
              <a:rPr lang="nl-NL" dirty="0"/>
              <a:t>geef geen eten of drinken als de diabeet niet meer alert is (bijvoorbeeld onverklaarbare agressie)</a:t>
            </a:r>
          </a:p>
          <a:p>
            <a:pPr lvl="3"/>
            <a:r>
              <a:rPr lang="nl-NL" dirty="0"/>
              <a:t>smeer bij bewusteloosheid honing of stroop in de wangzak &gt; slachtoffer mag dan niet op de rug liggen</a:t>
            </a:r>
          </a:p>
          <a:p>
            <a:pPr lvl="3"/>
            <a:r>
              <a:rPr lang="nl-NL" dirty="0"/>
              <a:t>bel huisarts of huisartsenpost bij een hyper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55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883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Beroerte</a:t>
            </a:r>
          </a:p>
          <a:p>
            <a:pPr lvl="3"/>
            <a:r>
              <a:rPr lang="nl-NL" dirty="0"/>
              <a:t>bel 1-1-2 bij stoornis in het bewustzijn</a:t>
            </a:r>
          </a:p>
          <a:p>
            <a:pPr lvl="3"/>
            <a:r>
              <a:rPr lang="nl-NL" dirty="0"/>
              <a:t>doe de mond-spraak-arm test</a:t>
            </a:r>
          </a:p>
          <a:p>
            <a:pPr lvl="3"/>
            <a:r>
              <a:rPr lang="nl-NL" dirty="0"/>
              <a:t>bel 1-1-2 bij vermoeden beroerte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11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III Levensbedreigende letsels en ziekten: </a:t>
            </a:r>
            <a:r>
              <a:rPr lang="nl-NL" dirty="0" smtClean="0"/>
              <a:t>ziekten met </a:t>
            </a:r>
            <a:r>
              <a:rPr lang="nl-NL" dirty="0"/>
              <a:t>gevolgen voor </a:t>
            </a:r>
            <a:r>
              <a:rPr lang="nl-NL" dirty="0" smtClean="0"/>
              <a:t>het bewustzijn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Flauwte</a:t>
            </a:r>
          </a:p>
          <a:p>
            <a:pPr lvl="3"/>
            <a:r>
              <a:rPr lang="nl-NL" dirty="0"/>
              <a:t>laat het slachtoffer gaan liggen bij een dreigende wegraking</a:t>
            </a:r>
          </a:p>
          <a:p>
            <a:pPr lvl="3"/>
            <a:r>
              <a:rPr lang="nl-NL" dirty="0"/>
              <a:t>bel 1-1-2 bij een wegraking</a:t>
            </a:r>
          </a:p>
          <a:p>
            <a:pPr lvl="3"/>
            <a:r>
              <a:rPr lang="nl-NL" dirty="0"/>
              <a:t>bel 1-1-2 bij een flauwte onder de 6 jaar en boven de 40 </a:t>
            </a:r>
            <a:r>
              <a:rPr lang="nl-NL" dirty="0" smtClean="0"/>
              <a:t>jaar</a:t>
            </a:r>
          </a:p>
          <a:p>
            <a:pPr lvl="3"/>
            <a:r>
              <a:rPr lang="nl-NL" dirty="0"/>
              <a:t>b</a:t>
            </a:r>
            <a:r>
              <a:rPr lang="nl-NL" dirty="0" smtClean="0"/>
              <a:t>el 1-1-2 bij een flauwte tijdens inspanning</a:t>
            </a:r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39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De eerste schakel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58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21" name="Rechthoek 20">
            <a:hlinkClick r:id="rId4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59</a:t>
            </a:fld>
            <a:endParaRPr lang="nl-NL" dirty="0"/>
          </a:p>
        </p:txBody>
      </p:sp>
      <p:sp>
        <p:nvSpPr>
          <p:cNvPr id="8" name="Rechthoek 7">
            <a:hlinkClick r:id="rId5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95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De eerste schakel: het slachtoffer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775765" cy="3568322"/>
          </a:xfrm>
        </p:spPr>
        <p:txBody>
          <a:bodyPr/>
          <a:lstStyle/>
          <a:p>
            <a:r>
              <a:rPr lang="nl-NL" sz="1500" dirty="0" smtClean="0"/>
              <a:t>Eerstehulpverlenersgedrag</a:t>
            </a:r>
          </a:p>
          <a:p>
            <a:pPr lvl="3"/>
            <a:r>
              <a:rPr lang="nl-NL" dirty="0" smtClean="0"/>
              <a:t>respectvol</a:t>
            </a:r>
          </a:p>
          <a:p>
            <a:pPr lvl="3"/>
            <a:r>
              <a:rPr lang="nl-NL" dirty="0" smtClean="0"/>
              <a:t>geruststellen</a:t>
            </a:r>
          </a:p>
          <a:p>
            <a:pPr lvl="3"/>
            <a:r>
              <a:rPr lang="nl-NL" dirty="0" smtClean="0"/>
              <a:t>omgaan met persoonlijke gegevens</a:t>
            </a:r>
            <a:endParaRPr lang="nl-NL" dirty="0"/>
          </a:p>
          <a:p>
            <a:pPr lvl="3"/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0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omgevingsfactoren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Beoordeling overige letsels en ziekten</a:t>
            </a:r>
          </a:p>
          <a:p>
            <a:pPr marL="135876" lvl="3" indent="0">
              <a:buNone/>
            </a:pPr>
            <a:r>
              <a:rPr lang="nl-NL" dirty="0"/>
              <a:t>Op grond van het ongevalsmechanisme moet mogelijk toch professionele hulp worden ingeschakeld, ook al zijn er geen klachten.</a:t>
            </a:r>
          </a:p>
          <a:p>
            <a:r>
              <a:rPr lang="nl-NL" dirty="0"/>
              <a:t>Voor beschutting zorgen</a:t>
            </a:r>
          </a:p>
          <a:p>
            <a:pPr lvl="3"/>
            <a:r>
              <a:rPr lang="nl-NL" dirty="0"/>
              <a:t>onderkoeling</a:t>
            </a:r>
          </a:p>
          <a:p>
            <a:pPr lvl="3"/>
            <a:r>
              <a:rPr lang="nl-NL" dirty="0"/>
              <a:t>oververhitting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60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74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beschutting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marL="135876" lvl="3" indent="0">
              <a:buClr>
                <a:srgbClr val="F05A23"/>
              </a:buClr>
              <a:buNone/>
            </a:pPr>
            <a:r>
              <a:rPr lang="nl-NL" b="1" dirty="0">
                <a:solidFill>
                  <a:srgbClr val="515340"/>
                </a:solidFill>
              </a:rPr>
              <a:t>Lichte onderkoeling </a:t>
            </a:r>
            <a:r>
              <a:rPr lang="nl-NL" dirty="0">
                <a:solidFill>
                  <a:srgbClr val="515340"/>
                </a:solidFill>
              </a:rPr>
              <a:t>(slachtoffer rilt)</a:t>
            </a:r>
          </a:p>
          <a:p>
            <a:pPr lvl="3">
              <a:buClr>
                <a:srgbClr val="F05A23"/>
              </a:buClr>
            </a:pPr>
            <a:r>
              <a:rPr lang="nl-NL" dirty="0">
                <a:solidFill>
                  <a:srgbClr val="515340"/>
                </a:solidFill>
              </a:rPr>
              <a:t> warm actief op → trek natte kleding uit, gebruik dekens</a:t>
            </a:r>
            <a:r>
              <a:rPr lang="nl-NL" dirty="0" smtClean="0">
                <a:solidFill>
                  <a:srgbClr val="515340"/>
                </a:solidFill>
              </a:rPr>
              <a:t>, douche</a:t>
            </a:r>
            <a:r>
              <a:rPr lang="nl-NL" dirty="0">
                <a:solidFill>
                  <a:srgbClr val="515340"/>
                </a:solidFill>
              </a:rPr>
              <a:t>, kruiken en/of warme dranken (geen alcohol)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97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beschutting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indent="-135876"/>
            <a:r>
              <a:rPr lang="nl-NL" dirty="0"/>
              <a:t>Hitte-uitputting/hittestuwing</a:t>
            </a:r>
          </a:p>
          <a:p>
            <a:pPr lvl="3"/>
            <a:r>
              <a:rPr lang="nl-NL" dirty="0"/>
              <a:t>ga naar een koele omgeving</a:t>
            </a:r>
          </a:p>
          <a:p>
            <a:pPr lvl="3"/>
            <a:r>
              <a:rPr lang="nl-NL" dirty="0"/>
              <a:t>trek overbodige kleding uit</a:t>
            </a:r>
          </a:p>
          <a:p>
            <a:pPr lvl="3"/>
            <a:r>
              <a:rPr lang="nl-NL" dirty="0"/>
              <a:t>geef drinken (sportdrank)</a:t>
            </a:r>
          </a:p>
          <a:p>
            <a:pPr lvl="3"/>
            <a:r>
              <a:rPr lang="nl-NL" dirty="0"/>
              <a:t>laat liggen bij duizeligheid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dirty="0"/>
              <a:t>Bel de </a:t>
            </a:r>
            <a:r>
              <a:rPr lang="nl-NL" dirty="0" smtClean="0"/>
              <a:t>huisarts/huisartsenpost </a:t>
            </a:r>
            <a:r>
              <a:rPr lang="nl-NL" dirty="0"/>
              <a:t>of zo nodig 1-1-2 als het slachtoffer door misselijkheid niet kan drinken of niet opknapt.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32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beschutting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Hittekramp</a:t>
            </a:r>
          </a:p>
          <a:p>
            <a:pPr lvl="3"/>
            <a:r>
              <a:rPr lang="nl-NL" dirty="0"/>
              <a:t>laat minder inspannen</a:t>
            </a:r>
          </a:p>
          <a:p>
            <a:pPr lvl="3"/>
            <a:r>
              <a:rPr lang="nl-NL" dirty="0"/>
              <a:t>ga naar een koele omgeving</a:t>
            </a:r>
          </a:p>
          <a:p>
            <a:pPr lvl="3"/>
            <a:r>
              <a:rPr lang="nl-NL" dirty="0"/>
              <a:t>geef drinken (sportdrank) en/of eten (chips)</a:t>
            </a:r>
          </a:p>
          <a:p>
            <a:pPr lvl="3"/>
            <a:r>
              <a:rPr lang="nl-NL" dirty="0"/>
              <a:t>stretch, koel en/of masseer de verkrampte spier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36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laat het slachtoffer liggen bij hevig bloedverlies, gebruik zo snel mogelijk een zwachtel, zwachtel een rolletje zwachtel mee voor extra druk</a:t>
            </a:r>
          </a:p>
          <a:p>
            <a:pPr lvl="3"/>
            <a:r>
              <a:rPr lang="nl-NL" dirty="0"/>
              <a:t>gebruik hechtstrips bij bloedende snijwonden</a:t>
            </a:r>
          </a:p>
          <a:p>
            <a:pPr lvl="3"/>
            <a:r>
              <a:rPr lang="nl-NL" dirty="0"/>
              <a:t>dek uitpuilende organen (darmen</a:t>
            </a:r>
            <a:r>
              <a:rPr lang="nl-NL"/>
              <a:t>) </a:t>
            </a:r>
            <a:r>
              <a:rPr lang="nl-NL" smtClean="0"/>
              <a:t>losjes af </a:t>
            </a:r>
            <a:r>
              <a:rPr lang="nl-NL" dirty="0"/>
              <a:t>met kompressen/schone doeken of lakens en maak dit zo mogelijk nat met schoon water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82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verwijder sieraden</a:t>
            </a:r>
          </a:p>
          <a:p>
            <a:pPr lvl="3"/>
            <a:r>
              <a:rPr lang="nl-NL" dirty="0"/>
              <a:t>spoel kleine wonden, bijtwonden, vuile wonden met schoon water</a:t>
            </a:r>
          </a:p>
          <a:p>
            <a:pPr lvl="3"/>
            <a:r>
              <a:rPr lang="nl-NL" dirty="0"/>
              <a:t>breng huidontsmettingsmiddel aan rondom kleine wonden of in de wond bij ontbreken schoon water</a:t>
            </a:r>
          </a:p>
          <a:p>
            <a:pPr lvl="3"/>
            <a:r>
              <a:rPr lang="nl-NL" dirty="0"/>
              <a:t>dek steriel af of anders zo schoon mogelijk</a:t>
            </a:r>
          </a:p>
          <a:p>
            <a:pPr indent="-135876"/>
            <a:r>
              <a:rPr lang="nl-NL" dirty="0"/>
              <a:t/>
            </a:r>
            <a:br>
              <a:rPr lang="nl-NL" dirty="0"/>
            </a:br>
            <a:r>
              <a:rPr lang="nl-NL" dirty="0"/>
              <a:t>Adviseer tetanusvaccinatie elke 10 jaar te herhalen. </a:t>
            </a:r>
          </a:p>
          <a:p>
            <a:pPr indent="-135876"/>
            <a:r>
              <a:rPr lang="nl-NL" dirty="0" smtClean="0"/>
              <a:t>Bel zo </a:t>
            </a:r>
            <a:r>
              <a:rPr lang="nl-NL" dirty="0"/>
              <a:t>snel mogelijk </a:t>
            </a:r>
            <a:r>
              <a:rPr lang="nl-NL" dirty="0" smtClean="0"/>
              <a:t>de </a:t>
            </a:r>
            <a:r>
              <a:rPr lang="nl-NL" dirty="0"/>
              <a:t>huisarts of </a:t>
            </a:r>
            <a:r>
              <a:rPr lang="nl-NL" dirty="0" smtClean="0"/>
              <a:t>huisartsenpost na </a:t>
            </a:r>
            <a:r>
              <a:rPr lang="nl-NL" dirty="0"/>
              <a:t>bijtwonden van wilde dieren 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65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08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indent="-135876"/>
            <a:r>
              <a:rPr lang="nl-NL" dirty="0"/>
              <a:t>Verbinden van wonden</a:t>
            </a:r>
          </a:p>
          <a:p>
            <a:pPr marL="135876" lvl="3" indent="0">
              <a:buNone/>
            </a:pPr>
            <a:r>
              <a:rPr lang="nl-NL" dirty="0"/>
              <a:t>Het </a:t>
            </a:r>
            <a:r>
              <a:rPr lang="nl-NL" dirty="0" smtClean="0"/>
              <a:t>wondkussen:</a:t>
            </a:r>
            <a:endParaRPr lang="nl-NL" dirty="0"/>
          </a:p>
          <a:p>
            <a:pPr lvl="3"/>
            <a:r>
              <a:rPr lang="nl-NL" dirty="0"/>
              <a:t>moet steriel zijn</a:t>
            </a:r>
          </a:p>
          <a:p>
            <a:pPr lvl="3"/>
            <a:r>
              <a:rPr lang="nl-NL" dirty="0"/>
              <a:t>mag niet verschuiven</a:t>
            </a:r>
          </a:p>
          <a:p>
            <a:pPr lvl="3"/>
            <a:r>
              <a:rPr lang="nl-NL" dirty="0"/>
              <a:t>is bij voorkeur niet-verklevend</a:t>
            </a:r>
          </a:p>
          <a:p>
            <a:pPr lvl="3"/>
            <a:r>
              <a:rPr lang="nl-NL" dirty="0"/>
              <a:t>bedekt de hele wond</a:t>
            </a:r>
          </a:p>
          <a:p>
            <a:pPr indent="-135876"/>
            <a:endParaRPr lang="nl-NL" dirty="0"/>
          </a:p>
          <a:p>
            <a:pPr indent="-135876"/>
            <a:r>
              <a:rPr lang="nl-NL" dirty="0"/>
              <a:t>Raak het deel dat op de wond komt niet aan.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4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indent="-135876"/>
            <a:r>
              <a:rPr lang="nl-NL" dirty="0"/>
              <a:t>Verbinden van wonden</a:t>
            </a:r>
          </a:p>
          <a:p>
            <a:pPr marL="135876" lvl="3" indent="0">
              <a:buNone/>
            </a:pPr>
            <a:r>
              <a:rPr lang="nl-NL" dirty="0"/>
              <a:t>Op de wond:</a:t>
            </a:r>
          </a:p>
          <a:p>
            <a:pPr lvl="3"/>
            <a:r>
              <a:rPr lang="nl-NL" dirty="0"/>
              <a:t>wondpleister</a:t>
            </a:r>
          </a:p>
          <a:p>
            <a:pPr lvl="3"/>
            <a:r>
              <a:rPr lang="nl-NL" dirty="0"/>
              <a:t>kompres</a:t>
            </a:r>
          </a:p>
          <a:p>
            <a:pPr lvl="3"/>
            <a:r>
              <a:rPr lang="nl-NL" dirty="0"/>
              <a:t>snelverband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99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indent="-135876"/>
            <a:r>
              <a:rPr lang="nl-NL" dirty="0"/>
              <a:t>Vastleggen dekverband met:</a:t>
            </a:r>
          </a:p>
          <a:p>
            <a:pPr lvl="3"/>
            <a:r>
              <a:rPr lang="nl-NL" dirty="0"/>
              <a:t>kleefpleister</a:t>
            </a:r>
          </a:p>
          <a:p>
            <a:pPr lvl="3"/>
            <a:r>
              <a:rPr lang="nl-NL" dirty="0"/>
              <a:t>vingerverband</a:t>
            </a:r>
          </a:p>
          <a:p>
            <a:pPr lvl="3"/>
            <a:r>
              <a:rPr lang="nl-NL" dirty="0"/>
              <a:t>elastische zwachtel</a:t>
            </a:r>
          </a:p>
          <a:p>
            <a:pPr lvl="3"/>
            <a:r>
              <a:rPr lang="nl-NL" dirty="0"/>
              <a:t>ideaalzwachtel</a:t>
            </a:r>
          </a:p>
          <a:p>
            <a:pPr lvl="3"/>
            <a:r>
              <a:rPr lang="nl-NL" dirty="0"/>
              <a:t>zelfklevende (cohesieve) zwachtel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68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7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brandwonden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v</a:t>
            </a:r>
            <a:r>
              <a:rPr lang="nl-NL" dirty="0" smtClean="0"/>
              <a:t>erwijder sieraden, in de weg zittende kleding en luiers/incontinentiemateriaal</a:t>
            </a:r>
          </a:p>
          <a:p>
            <a:pPr lvl="3"/>
            <a:r>
              <a:rPr lang="nl-NL" dirty="0" smtClean="0"/>
              <a:t>koel </a:t>
            </a:r>
            <a:r>
              <a:rPr lang="nl-NL" dirty="0"/>
              <a:t>10 </a:t>
            </a:r>
            <a:r>
              <a:rPr lang="nl-NL" dirty="0" smtClean="0"/>
              <a:t>minuten </a:t>
            </a:r>
            <a:r>
              <a:rPr lang="nl-NL" dirty="0"/>
              <a:t>of tot de pijn zakt, let op onderkoeling</a:t>
            </a:r>
          </a:p>
          <a:p>
            <a:pPr lvl="3"/>
            <a:r>
              <a:rPr lang="nl-NL" dirty="0"/>
              <a:t>koel met brandwondenkompres / hydrogel bij ontbreken </a:t>
            </a:r>
            <a:r>
              <a:rPr lang="nl-NL" dirty="0" smtClean="0"/>
              <a:t>van lauw </a:t>
            </a:r>
            <a:r>
              <a:rPr lang="nl-NL" dirty="0"/>
              <a:t>kraanwater</a:t>
            </a:r>
          </a:p>
          <a:p>
            <a:pPr lvl="3"/>
            <a:r>
              <a:rPr lang="nl-NL" dirty="0"/>
              <a:t>koel desnoods met slootwater</a:t>
            </a:r>
          </a:p>
          <a:p>
            <a:pPr lvl="3"/>
            <a:r>
              <a:rPr lang="nl-NL" dirty="0"/>
              <a:t>dek wonden </a:t>
            </a:r>
            <a:r>
              <a:rPr lang="nl-NL" dirty="0" smtClean="0"/>
              <a:t>af </a:t>
            </a:r>
            <a:r>
              <a:rPr lang="nl-NL" dirty="0" smtClean="0"/>
              <a:t>met steriel </a:t>
            </a:r>
            <a:r>
              <a:rPr lang="nl-NL" dirty="0"/>
              <a:t>niet-verklevend </a:t>
            </a:r>
            <a:r>
              <a:rPr lang="nl-NL" dirty="0" smtClean="0"/>
              <a:t>verband,  </a:t>
            </a:r>
            <a:r>
              <a:rPr lang="nl-NL" dirty="0" smtClean="0"/>
              <a:t>plastic </a:t>
            </a:r>
            <a:r>
              <a:rPr lang="nl-NL" dirty="0" smtClean="0"/>
              <a:t>huishoudfolie of </a:t>
            </a:r>
            <a:r>
              <a:rPr lang="nl-NL" dirty="0" smtClean="0"/>
              <a:t>schone doek</a:t>
            </a:r>
          </a:p>
          <a:p>
            <a:pPr lvl="3"/>
            <a:r>
              <a:rPr lang="nl-NL" dirty="0" smtClean="0"/>
              <a:t>laat </a:t>
            </a:r>
            <a:r>
              <a:rPr lang="nl-NL" dirty="0"/>
              <a:t>blaren </a:t>
            </a:r>
            <a:r>
              <a:rPr lang="nl-NL" dirty="0" smtClean="0"/>
              <a:t>heel</a:t>
            </a:r>
            <a:endParaRPr lang="nl-NL" dirty="0"/>
          </a:p>
          <a:p>
            <a:pPr indent="-135876"/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Bel de huisarts of huisartsenpost bij tweede- </a:t>
            </a:r>
            <a:r>
              <a:rPr lang="nl-NL" dirty="0"/>
              <a:t>en derdegraads brandwonden.</a:t>
            </a:r>
          </a:p>
          <a:p>
            <a:pPr indent="-135876"/>
            <a:r>
              <a:rPr lang="nl-NL" dirty="0"/>
              <a:t>Bel 1-1-2 bij grote tweede- en derdegraads brandwonden.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69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9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De eerste schakel: zorgen voor professionele hulp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775765" cy="3568322"/>
          </a:xfrm>
        </p:spPr>
        <p:txBody>
          <a:bodyPr/>
          <a:lstStyle/>
          <a:p>
            <a:pPr lvl="3"/>
            <a:r>
              <a:rPr lang="nl-NL" b="1" dirty="0" smtClean="0"/>
              <a:t>1-1-2 </a:t>
            </a:r>
            <a:r>
              <a:rPr lang="nl-NL" b="1" dirty="0"/>
              <a:t>bellen </a:t>
            </a:r>
            <a:r>
              <a:rPr lang="nl-NL" dirty="0"/>
              <a:t>→ </a:t>
            </a:r>
            <a:r>
              <a:rPr lang="nl-NL" dirty="0" smtClean="0"/>
              <a:t>geef </a:t>
            </a:r>
            <a:r>
              <a:rPr lang="nl-NL" dirty="0" smtClean="0"/>
              <a:t>zo nodig de </a:t>
            </a:r>
            <a:r>
              <a:rPr lang="nl-NL" dirty="0" smtClean="0"/>
              <a:t>locatie door, beantwoord </a:t>
            </a:r>
            <a:r>
              <a:rPr lang="nl-NL" dirty="0"/>
              <a:t>de </a:t>
            </a:r>
            <a:r>
              <a:rPr lang="nl-NL" dirty="0" smtClean="0"/>
              <a:t>vragen en zet de telefoon op de luidspreker</a:t>
            </a:r>
            <a:endParaRPr lang="nl-NL" dirty="0"/>
          </a:p>
          <a:p>
            <a:pPr lvl="3"/>
            <a:r>
              <a:rPr lang="nl-NL" b="1" dirty="0" smtClean="0"/>
              <a:t>contact huisarts en/of huisartsenpost</a:t>
            </a:r>
            <a:r>
              <a:rPr lang="nl-NL" b="1" dirty="0"/>
              <a:t> </a:t>
            </a:r>
            <a:r>
              <a:rPr lang="nl-NL" dirty="0" smtClean="0"/>
              <a:t>→</a:t>
            </a:r>
            <a:r>
              <a:rPr lang="nl-NL" dirty="0"/>
              <a:t> </a:t>
            </a:r>
            <a:r>
              <a:rPr lang="nl-NL" dirty="0" smtClean="0"/>
              <a:t>bij niet levensbedreigende letsels of ziekten is voor het ziekenhuis een verwijzing nodig</a:t>
            </a:r>
          </a:p>
          <a:p>
            <a:pPr lvl="3"/>
            <a:r>
              <a:rPr lang="nl-NL" b="1" dirty="0" smtClean="0"/>
              <a:t>advies afspraak huisarts </a:t>
            </a:r>
            <a:r>
              <a:rPr lang="nl-NL" dirty="0"/>
              <a:t>→ </a:t>
            </a:r>
            <a:r>
              <a:rPr lang="nl-NL" dirty="0" smtClean="0"/>
              <a:t>het opvolgen daarvan is verantwoordelijkheid slachtoffer</a:t>
            </a:r>
          </a:p>
          <a:p>
            <a:pPr lvl="3"/>
            <a:endParaRPr lang="nl-NL" dirty="0" smtClean="0"/>
          </a:p>
          <a:p>
            <a:pPr lvl="3"/>
            <a:r>
              <a:rPr lang="nl-NL" dirty="0" smtClean="0"/>
              <a:t>regel opvang </a:t>
            </a:r>
            <a:r>
              <a:rPr lang="nl-NL" dirty="0"/>
              <a:t>professionele </a:t>
            </a:r>
            <a:r>
              <a:rPr lang="nl-NL" dirty="0" smtClean="0"/>
              <a:t>hulpverleners (ambulance, brandweer, politie)</a:t>
            </a:r>
            <a:endParaRPr lang="nl-NL" dirty="0"/>
          </a:p>
          <a:p>
            <a:pPr lvl="3"/>
            <a:r>
              <a:rPr lang="nl-NL" dirty="0"/>
              <a:t>overdracht → </a:t>
            </a:r>
            <a:r>
              <a:rPr lang="nl-NL" dirty="0" smtClean="0"/>
              <a:t>beantwoord de vragen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giftige stoffen op de huid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vermijd altijd contact met giftige stoffen</a:t>
            </a:r>
          </a:p>
          <a:p>
            <a:pPr lvl="3"/>
            <a:r>
              <a:rPr lang="nl-NL" dirty="0"/>
              <a:t>doe indien aanwezig veiligheidsbril en beschermende werkhandschoenen aan</a:t>
            </a:r>
          </a:p>
          <a:p>
            <a:pPr lvl="3"/>
            <a:r>
              <a:rPr lang="nl-NL" dirty="0"/>
              <a:t>borstel </a:t>
            </a:r>
            <a:r>
              <a:rPr lang="nl-NL" dirty="0"/>
              <a:t>voor het spoelen voorzichtig </a:t>
            </a:r>
            <a:r>
              <a:rPr lang="nl-NL" dirty="0" smtClean="0"/>
              <a:t>eerst giftige </a:t>
            </a:r>
            <a:r>
              <a:rPr lang="nl-NL" dirty="0" smtClean="0"/>
              <a:t>poeders </a:t>
            </a:r>
            <a:r>
              <a:rPr lang="nl-NL" dirty="0" smtClean="0"/>
              <a:t>weg</a:t>
            </a:r>
            <a:endParaRPr lang="nl-NL" dirty="0"/>
          </a:p>
          <a:p>
            <a:pPr lvl="3"/>
            <a:r>
              <a:rPr lang="nl-NL" dirty="0"/>
              <a:t>trek kleding uit, maak vastzittende kleding eerst nat en verwijder ze dan voorzichtig</a:t>
            </a:r>
          </a:p>
          <a:p>
            <a:pPr lvl="3"/>
            <a:r>
              <a:rPr lang="nl-NL" dirty="0"/>
              <a:t>schoenen en sieraden moeten uit/af</a:t>
            </a:r>
          </a:p>
          <a:p>
            <a:pPr lvl="3"/>
            <a:r>
              <a:rPr lang="nl-NL" dirty="0"/>
              <a:t>spoel ruim met zo mogelijk stromend lauw water (minimaal 45 minuten)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70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72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giftige stoffen in de ogen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Spoelen van de ogen</a:t>
            </a:r>
          </a:p>
          <a:p>
            <a:pPr lvl="3"/>
            <a:r>
              <a:rPr lang="nl-NL" dirty="0"/>
              <a:t>spoel ogen 15 minuten (ook bij brandwonden)</a:t>
            </a:r>
          </a:p>
          <a:p>
            <a:pPr lvl="3"/>
            <a:r>
              <a:rPr lang="nl-NL" dirty="0"/>
              <a:t>gebruik douche, waterkan of oogspoelfles</a:t>
            </a:r>
          </a:p>
          <a:p>
            <a:pPr lvl="3"/>
            <a:r>
              <a:rPr lang="nl-NL" dirty="0"/>
              <a:t>laat het slachtoffer bij het gebruik van een oogspoelfles omhoog kijken en met het hoofd iets schuin, zodat de vloeistof niet in het andere oog loopt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381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bevriezingswonden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warm alleen op wanneer opnieuw bevriezen niet mogelijk is</a:t>
            </a:r>
          </a:p>
          <a:p>
            <a:pPr lvl="3"/>
            <a:r>
              <a:rPr lang="nl-NL" dirty="0"/>
              <a:t>warm 20-30 min. op met bij voorkeur warm water van maximaal 40 </a:t>
            </a:r>
            <a:r>
              <a:rPr lang="nl-NL" dirty="0" smtClean="0"/>
              <a:t>graden</a:t>
            </a:r>
            <a:br>
              <a:rPr lang="nl-NL" dirty="0" smtClean="0"/>
            </a:br>
            <a:r>
              <a:rPr lang="nl-NL" dirty="0" smtClean="0"/>
              <a:t>(controle </a:t>
            </a:r>
            <a:r>
              <a:rPr lang="nl-NL" dirty="0"/>
              <a:t>met elleboog/pols)</a:t>
            </a:r>
          </a:p>
          <a:p>
            <a:pPr lvl="3"/>
            <a:r>
              <a:rPr lang="nl-NL" dirty="0"/>
              <a:t>warm eventueel op met eigen lichaamswarmte of die van het slachtoffer</a:t>
            </a:r>
          </a:p>
          <a:p>
            <a:pPr lvl="3"/>
            <a:r>
              <a:rPr lang="nl-NL" dirty="0"/>
              <a:t>dek wonden steriel af, laat blaren heel</a:t>
            </a:r>
          </a:p>
          <a:p>
            <a:pPr lvl="3"/>
            <a:r>
              <a:rPr lang="nl-NL" dirty="0" smtClean="0"/>
              <a:t>bel </a:t>
            </a:r>
            <a:r>
              <a:rPr lang="nl-NL" dirty="0"/>
              <a:t>bij tweede- en derdegraads bevriezing </a:t>
            </a:r>
            <a:r>
              <a:rPr lang="nl-NL" dirty="0" smtClean="0"/>
              <a:t>de huisarts/huisartsenpost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179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kneuzing en verstuiking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koel tegen de pijn, maar niet langer dan 20 minuten</a:t>
            </a:r>
          </a:p>
          <a:p>
            <a:pPr lvl="3"/>
            <a:r>
              <a:rPr lang="nl-NL" dirty="0"/>
              <a:t>stop met koelen wanneer de pijn niet afneemt of juist erger wordt</a:t>
            </a:r>
          </a:p>
          <a:p>
            <a:pPr lvl="3"/>
            <a:r>
              <a:rPr lang="nl-NL" dirty="0"/>
              <a:t>laat het slachtoffer tijdens koelen niet alleen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dirty="0"/>
              <a:t>Koelen kan de eerste 24 uur eventueel een paar keer herhaald worden.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23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spierscheur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stretch niet bij een spierscheur</a:t>
            </a:r>
          </a:p>
          <a:p>
            <a:pPr lvl="3"/>
            <a:r>
              <a:rPr lang="nl-NL" dirty="0"/>
              <a:t>koel tegen de pijn</a:t>
            </a:r>
          </a:p>
          <a:p>
            <a:pPr lvl="3"/>
            <a:r>
              <a:rPr lang="nl-NL" dirty="0" smtClean="0"/>
              <a:t>bel </a:t>
            </a:r>
            <a:r>
              <a:rPr lang="nl-NL" dirty="0"/>
              <a:t>zo nodig </a:t>
            </a:r>
            <a:r>
              <a:rPr lang="nl-NL" dirty="0" smtClean="0"/>
              <a:t>de huisarts/huisartsenpost </a:t>
            </a:r>
            <a:r>
              <a:rPr lang="nl-NL" dirty="0"/>
              <a:t>bijvoorbeeld bij een gescheurde achillespees 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74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67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botbreuk en ontwrichting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bel 1-1-2 </a:t>
            </a:r>
            <a:r>
              <a:rPr lang="nl-NL" dirty="0" smtClean="0"/>
              <a:t>bij </a:t>
            </a:r>
            <a:r>
              <a:rPr lang="nl-NL" dirty="0"/>
              <a:t>open botbreuken</a:t>
            </a:r>
          </a:p>
          <a:p>
            <a:pPr lvl="3"/>
            <a:r>
              <a:rPr lang="nl-NL" dirty="0"/>
              <a:t>bel 1-1-2 bij botbreuk/ontwrichting </a:t>
            </a:r>
            <a:r>
              <a:rPr lang="nl-NL" dirty="0" smtClean="0"/>
              <a:t>been, heup, bekken </a:t>
            </a:r>
            <a:endParaRPr lang="nl-NL" dirty="0"/>
          </a:p>
          <a:p>
            <a:pPr lvl="3"/>
            <a:r>
              <a:rPr lang="nl-NL" dirty="0"/>
              <a:t>neem anders contact op met de </a:t>
            </a:r>
            <a:r>
              <a:rPr lang="nl-NL" dirty="0" smtClean="0"/>
              <a:t>huisarts/huisartsenpost</a:t>
            </a:r>
            <a:endParaRPr lang="nl-NL" dirty="0"/>
          </a:p>
          <a:p>
            <a:pPr lvl="3"/>
            <a:r>
              <a:rPr lang="nl-NL" dirty="0"/>
              <a:t>dek eventuele wonden steriel af</a:t>
            </a:r>
          </a:p>
          <a:p>
            <a:pPr lvl="3"/>
            <a:endParaRPr lang="nl-NL" dirty="0" smtClean="0"/>
          </a:p>
          <a:p>
            <a:pPr marL="135876" lvl="3" indent="0">
              <a:buNone/>
            </a:pPr>
            <a:r>
              <a:rPr lang="nl-NL" dirty="0"/>
              <a:t>Ondersteun het been in de lengte, voorkom dat de voet omklapt.</a:t>
            </a:r>
          </a:p>
          <a:p>
            <a:pPr marL="135876" lvl="3" indent="0">
              <a:buNone/>
            </a:pPr>
            <a:r>
              <a:rPr lang="nl-NL" dirty="0"/>
              <a:t>Laat bij een botbreuk/ontwrichting van de </a:t>
            </a:r>
            <a:r>
              <a:rPr lang="nl-NL" dirty="0" smtClean="0"/>
              <a:t>arm </a:t>
            </a:r>
            <a:r>
              <a:rPr lang="nl-NL" dirty="0"/>
              <a:t>het slachtoffer zelf de arm ondersteunen. </a:t>
            </a:r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75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7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botbreuk en ontwrichting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Ondersteuning bovenarm</a:t>
            </a:r>
          </a:p>
          <a:p>
            <a:pPr lvl="3"/>
            <a:r>
              <a:rPr lang="nl-NL" dirty="0"/>
              <a:t>vasthouden bij de pols</a:t>
            </a:r>
          </a:p>
          <a:p>
            <a:pPr indent="-135876"/>
            <a:endParaRPr lang="nl-NL" dirty="0" smtClean="0"/>
          </a:p>
          <a:p>
            <a:r>
              <a:rPr lang="nl-NL" dirty="0"/>
              <a:t>Ondersteuning onderarm</a:t>
            </a:r>
          </a:p>
          <a:p>
            <a:pPr lvl="3"/>
            <a:r>
              <a:rPr lang="nl-NL" dirty="0"/>
              <a:t>in de lengte ondersteunen met de </a:t>
            </a:r>
            <a:r>
              <a:rPr lang="nl-NL" dirty="0" smtClean="0"/>
              <a:t>andere onderarm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76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18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oogletsel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r>
              <a:rPr lang="nl-NL" dirty="0"/>
              <a:t>Vuiltje in het oog</a:t>
            </a:r>
          </a:p>
          <a:p>
            <a:pPr lvl="3"/>
            <a:r>
              <a:rPr lang="nl-NL" dirty="0"/>
              <a:t>verwijder alleen een vuiltje op het oogwit</a:t>
            </a:r>
          </a:p>
          <a:p>
            <a:pPr lvl="3"/>
            <a:r>
              <a:rPr lang="nl-NL" dirty="0"/>
              <a:t>veeg het vuiltje naar de binnenooghoek, wanneer het zich niet van het oogwit laat verwijderen</a:t>
            </a:r>
          </a:p>
          <a:p>
            <a:pPr lvl="3"/>
            <a:r>
              <a:rPr lang="nl-NL" dirty="0" smtClean="0"/>
              <a:t>bel </a:t>
            </a:r>
            <a:r>
              <a:rPr lang="nl-NL" dirty="0"/>
              <a:t>anders </a:t>
            </a:r>
            <a:r>
              <a:rPr lang="nl-NL" dirty="0" smtClean="0"/>
              <a:t>een huisarts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77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253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neusletsel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indent="-135876"/>
            <a:r>
              <a:rPr lang="nl-NL" dirty="0"/>
              <a:t>Bloedneus</a:t>
            </a:r>
          </a:p>
          <a:p>
            <a:pPr lvl="3"/>
            <a:r>
              <a:rPr lang="nl-NL" dirty="0"/>
              <a:t>laat het slachtoffer 1 keer de neus snuiten →</a:t>
            </a:r>
            <a:r>
              <a:rPr lang="nl-NL" b="1" dirty="0"/>
              <a:t> niet bij mogelijk schedel-hersenletsel</a:t>
            </a:r>
          </a:p>
          <a:p>
            <a:pPr lvl="3"/>
            <a:r>
              <a:rPr lang="nl-NL" dirty="0" smtClean="0"/>
              <a:t>adviseer </a:t>
            </a:r>
            <a:r>
              <a:rPr lang="nl-NL" dirty="0"/>
              <a:t>het slachtoffer </a:t>
            </a:r>
            <a:r>
              <a:rPr lang="nl-NL" dirty="0" smtClean="0"/>
              <a:t>om bloed </a:t>
            </a:r>
            <a:r>
              <a:rPr lang="nl-NL" dirty="0"/>
              <a:t>niet </a:t>
            </a:r>
            <a:r>
              <a:rPr lang="nl-NL" dirty="0" smtClean="0"/>
              <a:t>door te slikken</a:t>
            </a:r>
            <a:r>
              <a:rPr lang="nl-NL" dirty="0"/>
              <a:t>, </a:t>
            </a:r>
            <a:r>
              <a:rPr lang="nl-NL" dirty="0" smtClean="0"/>
              <a:t>dat kan </a:t>
            </a:r>
            <a:r>
              <a:rPr lang="nl-NL" dirty="0"/>
              <a:t>door </a:t>
            </a:r>
            <a:r>
              <a:rPr lang="nl-NL" dirty="0" smtClean="0"/>
              <a:t>(in schrijvershouding) </a:t>
            </a:r>
            <a:r>
              <a:rPr lang="nl-NL" dirty="0"/>
              <a:t>bloed uit de mond te laten lopen</a:t>
            </a:r>
          </a:p>
          <a:p>
            <a:pPr lvl="3"/>
            <a:r>
              <a:rPr lang="nl-NL" dirty="0"/>
              <a:t>laat het slachtoffer de neus 5 minuten dichtdrukken</a:t>
            </a:r>
          </a:p>
          <a:p>
            <a:pPr marL="135876" lvl="3" indent="0">
              <a:buNone/>
            </a:pPr>
            <a:endParaRPr lang="nl-NL" dirty="0"/>
          </a:p>
          <a:p>
            <a:pPr marL="135876" lvl="3" indent="0">
              <a:buNone/>
            </a:pPr>
            <a:r>
              <a:rPr lang="nl-NL" b="1" dirty="0"/>
              <a:t>Na 5 minuten niet gestopt → </a:t>
            </a:r>
            <a:r>
              <a:rPr lang="nl-NL" b="1" dirty="0" smtClean="0"/>
              <a:t>bel de huisarts/huisartsenpost.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78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1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voorwerpen in neus of oor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indent="-135876"/>
            <a:r>
              <a:rPr lang="nl-NL" dirty="0"/>
              <a:t>Voorwerp in de neus</a:t>
            </a:r>
          </a:p>
          <a:p>
            <a:pPr lvl="3"/>
            <a:r>
              <a:rPr lang="nl-NL" dirty="0"/>
              <a:t>laat de neus snuiten, terwijl het andere neusgat dichtgeduwd wordt</a:t>
            </a:r>
          </a:p>
          <a:p>
            <a:pPr lvl="3"/>
            <a:r>
              <a:rPr lang="nl-NL" dirty="0" smtClean="0"/>
              <a:t>bel een huisarts </a:t>
            </a:r>
            <a:r>
              <a:rPr lang="nl-NL" dirty="0"/>
              <a:t>als het niet lukt</a:t>
            </a:r>
          </a:p>
          <a:p>
            <a:endParaRPr lang="nl-NL" dirty="0"/>
          </a:p>
          <a:p>
            <a:pPr indent="-135876"/>
            <a:r>
              <a:rPr lang="nl-NL" dirty="0"/>
              <a:t>Voorwerp in het </a:t>
            </a:r>
            <a:r>
              <a:rPr lang="nl-NL" dirty="0" smtClean="0"/>
              <a:t>oor</a:t>
            </a:r>
          </a:p>
          <a:p>
            <a:pPr lvl="3">
              <a:buClr>
                <a:srgbClr val="F05A23"/>
              </a:buClr>
            </a:pPr>
            <a:r>
              <a:rPr lang="nl-NL" dirty="0">
                <a:solidFill>
                  <a:srgbClr val="515340"/>
                </a:solidFill>
              </a:rPr>
              <a:t>bel een huisarts</a:t>
            </a:r>
          </a:p>
          <a:p>
            <a:pPr indent="-135876"/>
            <a:r>
              <a:rPr lang="nl-NL" dirty="0" smtClean="0"/>
              <a:t>Insect </a:t>
            </a:r>
            <a:r>
              <a:rPr lang="nl-NL" dirty="0"/>
              <a:t>in het oor</a:t>
            </a:r>
          </a:p>
          <a:p>
            <a:pPr lvl="3"/>
            <a:r>
              <a:rPr lang="nl-NL" dirty="0" smtClean="0"/>
              <a:t>druppel lauw water </a:t>
            </a:r>
            <a:r>
              <a:rPr lang="nl-NL" dirty="0"/>
              <a:t>in het </a:t>
            </a:r>
            <a:r>
              <a:rPr lang="nl-NL" dirty="0" smtClean="0"/>
              <a:t>oor</a:t>
            </a:r>
            <a:endParaRPr lang="nl-NL" dirty="0"/>
          </a:p>
          <a:p>
            <a:pPr lvl="3"/>
            <a:r>
              <a:rPr lang="nl-NL" dirty="0" smtClean="0"/>
              <a:t>bel een huisarts </a:t>
            </a:r>
            <a:r>
              <a:rPr lang="nl-NL" dirty="0"/>
              <a:t>als </a:t>
            </a:r>
            <a:r>
              <a:rPr lang="nl-NL" dirty="0" smtClean="0"/>
              <a:t>dit </a:t>
            </a:r>
            <a:r>
              <a:rPr lang="nl-NL" dirty="0"/>
              <a:t>niet lukt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79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74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 </a:t>
            </a:r>
            <a:r>
              <a:rPr lang="nl-NL" dirty="0" smtClean="0"/>
              <a:t>De eerste schakel: emotionele reacties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775765" cy="3568322"/>
          </a:xfrm>
        </p:spPr>
        <p:txBody>
          <a:bodyPr/>
          <a:lstStyle/>
          <a:p>
            <a:pPr lvl="3"/>
            <a:r>
              <a:rPr lang="nl-NL" dirty="0" smtClean="0"/>
              <a:t>bij </a:t>
            </a:r>
            <a:r>
              <a:rPr lang="nl-NL" dirty="0"/>
              <a:t>de hulpverlener</a:t>
            </a:r>
          </a:p>
          <a:p>
            <a:pPr lvl="3"/>
            <a:r>
              <a:rPr lang="nl-NL" dirty="0"/>
              <a:t>bij omstanders (soms is helpen </a:t>
            </a:r>
            <a:r>
              <a:rPr lang="nl-NL" dirty="0" smtClean="0"/>
              <a:t>onmogelijk)</a:t>
            </a:r>
            <a:endParaRPr lang="nl-NL" dirty="0"/>
          </a:p>
          <a:p>
            <a:pPr lvl="3"/>
            <a:r>
              <a:rPr lang="nl-NL" dirty="0" smtClean="0"/>
              <a:t>groepsinvloed</a:t>
            </a:r>
            <a:endParaRPr lang="nl-NL" dirty="0"/>
          </a:p>
          <a:p>
            <a:pPr marL="0" lvl="2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mondletsel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 smtClean="0"/>
              <a:t>bel een </a:t>
            </a:r>
            <a:r>
              <a:rPr lang="nl-NL" dirty="0"/>
              <a:t>tandarts bij losse, afgebroken en uitgeslagen tanden</a:t>
            </a:r>
          </a:p>
          <a:p>
            <a:pPr lvl="3"/>
            <a:r>
              <a:rPr lang="nl-NL" dirty="0"/>
              <a:t>plaats uitgeslagen tand terug (behalve melktanden), spoel </a:t>
            </a:r>
            <a:r>
              <a:rPr lang="nl-NL" dirty="0" smtClean="0"/>
              <a:t>zichtbaar vuile </a:t>
            </a:r>
            <a:r>
              <a:rPr lang="nl-NL" dirty="0"/>
              <a:t>tanden kort met melk of laat het kort schoonzuigen</a:t>
            </a:r>
          </a:p>
          <a:p>
            <a:pPr lvl="3"/>
            <a:r>
              <a:rPr lang="nl-NL" dirty="0"/>
              <a:t>vervoer de tand in </a:t>
            </a:r>
            <a:r>
              <a:rPr lang="nl-NL" dirty="0" smtClean="0"/>
              <a:t>(half)volle melk, fysiologisch zoutoplossing of desnoods in speeksel als </a:t>
            </a:r>
            <a:r>
              <a:rPr lang="nl-NL" dirty="0"/>
              <a:t>het terugplaatsen niet </a:t>
            </a:r>
            <a:r>
              <a:rPr lang="nl-NL" dirty="0" smtClean="0"/>
              <a:t>lukt</a:t>
            </a:r>
          </a:p>
          <a:p>
            <a:pPr lvl="3"/>
            <a:endParaRPr lang="nl-NL" dirty="0"/>
          </a:p>
          <a:p>
            <a:pPr marL="135876" lvl="3" indent="0">
              <a:buNone/>
            </a:pPr>
            <a:r>
              <a:rPr lang="nl-NL" b="1" dirty="0"/>
              <a:t>Tand door de lip </a:t>
            </a:r>
            <a:r>
              <a:rPr lang="nl-NL" dirty="0"/>
              <a:t>→ </a:t>
            </a:r>
            <a:r>
              <a:rPr lang="nl-NL" dirty="0" smtClean="0"/>
              <a:t>duw het wondje dicht met een kompres. Bel eventueel een huisarts.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80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75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steken en beten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koel pijnlijke en jeukende insectensteken en -beten</a:t>
            </a:r>
          </a:p>
          <a:p>
            <a:pPr lvl="3"/>
            <a:r>
              <a:rPr lang="nl-NL" dirty="0"/>
              <a:t>verwijder teken zo snel mogelijk, ga bij klachten naar de huisarts</a:t>
            </a:r>
          </a:p>
          <a:p>
            <a:pPr lvl="3"/>
            <a:r>
              <a:rPr lang="nl-NL" dirty="0"/>
              <a:t>dompel erg pijnlijke steken van zeedieren in heet water, zo heet als nog verdragen kan worden </a:t>
            </a:r>
            <a:r>
              <a:rPr lang="nl-NL" dirty="0" smtClean="0"/>
              <a:t>(ga naar de post van </a:t>
            </a:r>
            <a:r>
              <a:rPr lang="nl-NL" dirty="0"/>
              <a:t>de Reddingsbrigade)</a:t>
            </a:r>
          </a:p>
          <a:p>
            <a:pPr lvl="3"/>
            <a:r>
              <a:rPr lang="nl-NL" dirty="0"/>
              <a:t>1-1-2 bij slangenbeten </a:t>
            </a:r>
          </a:p>
          <a:p>
            <a:pPr lvl="3"/>
            <a:r>
              <a:rPr lang="nl-NL" dirty="0"/>
              <a:t>1-1-2 bij </a:t>
            </a:r>
            <a:r>
              <a:rPr lang="nl-NL" dirty="0" smtClean="0"/>
              <a:t>een wespensteek </a:t>
            </a:r>
            <a:r>
              <a:rPr lang="nl-NL" dirty="0"/>
              <a:t>in de keel</a:t>
            </a:r>
          </a:p>
          <a:p>
            <a:pPr lvl="3"/>
            <a:r>
              <a:rPr lang="nl-NL" dirty="0"/>
              <a:t>1-1-2 bij heftige overgevoeligheid en bij zwellingen </a:t>
            </a:r>
            <a:r>
              <a:rPr lang="nl-NL" dirty="0" smtClean="0"/>
              <a:t>in keel/hals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81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06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ziekteklachten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bel 1-1-2 bij </a:t>
            </a:r>
            <a:r>
              <a:rPr lang="nl-NL" dirty="0" smtClean="0"/>
              <a:t>een hevige allergische reactie, </a:t>
            </a:r>
            <a:r>
              <a:rPr lang="nl-NL" dirty="0"/>
              <a:t>bel anders </a:t>
            </a:r>
            <a:r>
              <a:rPr lang="nl-NL" dirty="0" smtClean="0"/>
              <a:t>een </a:t>
            </a:r>
            <a:r>
              <a:rPr lang="nl-NL" dirty="0"/>
              <a:t>huisarts</a:t>
            </a:r>
          </a:p>
          <a:p>
            <a:pPr lvl="3"/>
            <a:r>
              <a:rPr lang="nl-NL" dirty="0"/>
              <a:t>bel 1-1-2 bij braken van veel bloed, bel anders een </a:t>
            </a:r>
            <a:r>
              <a:rPr lang="nl-NL" dirty="0" smtClean="0"/>
              <a:t>huisarts</a:t>
            </a:r>
            <a:endParaRPr lang="nl-NL" dirty="0"/>
          </a:p>
          <a:p>
            <a:pPr lvl="3"/>
            <a:r>
              <a:rPr lang="nl-NL" dirty="0" smtClean="0"/>
              <a:t>ga naar de huisarts bij ziekte na verblijf buitenland of contact besmette dieren</a:t>
            </a:r>
            <a:endParaRPr lang="nl-NL" dirty="0"/>
          </a:p>
          <a:p>
            <a:pPr lvl="3"/>
            <a:r>
              <a:rPr lang="nl-NL" dirty="0" smtClean="0"/>
              <a:t>neem contact op met de huisarts bij uitdroging, geef kokoswater of ORS</a:t>
            </a:r>
            <a:endParaRPr lang="nl-NL" dirty="0"/>
          </a:p>
          <a:p>
            <a:pPr lvl="3"/>
            <a:r>
              <a:rPr lang="nl-NL" dirty="0" smtClean="0"/>
              <a:t>geef bij misselijkheid regelmatig een klein beetje </a:t>
            </a:r>
            <a:r>
              <a:rPr lang="nl-NL" dirty="0" smtClean="0"/>
              <a:t>drinken</a:t>
            </a:r>
          </a:p>
          <a:p>
            <a:pPr lvl="3"/>
            <a:r>
              <a:rPr lang="nl-NL" dirty="0" smtClean="0"/>
              <a:t>bel de GGD bij ziekteklachten die mogelijk met corona te maken hebben</a:t>
            </a:r>
          </a:p>
          <a:p>
            <a:pPr lvl="3"/>
            <a:r>
              <a:rPr lang="nl-NL" dirty="0" smtClean="0"/>
              <a:t>blijf thuis ook bij milde klachten die mogelijk met corona te maken hebben</a:t>
            </a:r>
            <a:endParaRPr lang="nl-NL" dirty="0"/>
          </a:p>
          <a:p>
            <a:pPr marL="135876" lvl="3" indent="0">
              <a:buNone/>
            </a:pPr>
            <a:r>
              <a:rPr lang="nl-NL" dirty="0" smtClean="0"/>
              <a:t>zie ook thuisarts.nl</a:t>
            </a:r>
            <a:endParaRPr lang="nl-NL" dirty="0"/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82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62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IV Overige letsels en ziekten: </a:t>
            </a:r>
            <a:r>
              <a:rPr lang="nl-NL" dirty="0" smtClean="0"/>
              <a:t>kinderziekten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5"/>
          </p:nvPr>
        </p:nvSpPr>
        <p:spPr>
          <a:xfrm>
            <a:off x="684667" y="1109662"/>
            <a:ext cx="7919781" cy="3568322"/>
          </a:xfrm>
        </p:spPr>
        <p:txBody>
          <a:bodyPr/>
          <a:lstStyle/>
          <a:p>
            <a:pPr lvl="3"/>
            <a:r>
              <a:rPr lang="nl-NL" dirty="0"/>
              <a:t>neem snel contact op met de huisarts of huisartsenpost bij een niet-alert kind, bij een </a:t>
            </a:r>
            <a:r>
              <a:rPr lang="nl-NL" dirty="0" smtClean="0"/>
              <a:t>benauwd kind </a:t>
            </a:r>
            <a:r>
              <a:rPr lang="nl-NL" dirty="0"/>
              <a:t>of wanneer het kind opvallend kwijlt</a:t>
            </a:r>
          </a:p>
          <a:p>
            <a:pPr lvl="3"/>
            <a:r>
              <a:rPr lang="nl-NL" dirty="0"/>
              <a:t>adviseer zwangeren om een afspraak te maken met de huisarts na contact met een kind met een kinderziekte</a:t>
            </a:r>
          </a:p>
          <a:p>
            <a:pPr indent="-135876"/>
            <a:endParaRPr lang="nl-NL" dirty="0"/>
          </a:p>
          <a:p>
            <a:pPr marL="0" lvl="2">
              <a:buClrTx/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83</a:t>
            </a:fld>
            <a:endParaRPr lang="nl-NL" dirty="0"/>
          </a:p>
        </p:txBody>
      </p:sp>
      <p:sp>
        <p:nvSpPr>
          <p:cNvPr id="19" name="Rechthoek 18">
            <a:hlinkClick r:id="rId3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175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al 12" hidden="1"/>
          <p:cNvSpPr/>
          <p:nvPr/>
        </p:nvSpPr>
        <p:spPr>
          <a:xfrm>
            <a:off x="2913377" y="1282626"/>
            <a:ext cx="3317246" cy="3310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68653" bIns="34327" rtlCol="0" anchor="ctr"/>
          <a:lstStyle/>
          <a:p>
            <a:pPr algn="ctr"/>
            <a:endParaRPr lang="nl-NL" dirty="0"/>
          </a:p>
        </p:txBody>
      </p:sp>
      <p:sp>
        <p:nvSpPr>
          <p:cNvPr id="7" name="Titel 6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Menu</a:t>
            </a:r>
            <a:endParaRPr lang="nl-NL" dirty="0"/>
          </a:p>
        </p:txBody>
      </p:sp>
      <p:sp>
        <p:nvSpPr>
          <p:cNvPr id="14" name="Rechthoek 13">
            <a:hlinkClick r:id="rId4" action="ppaction://hlinksldjump"/>
          </p:cNvPr>
          <p:cNvSpPr/>
          <p:nvPr/>
        </p:nvSpPr>
        <p:spPr>
          <a:xfrm>
            <a:off x="1094352" y="3035892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III </a:t>
            </a:r>
            <a:br>
              <a:rPr lang="nl-NL" sz="1400" b="0" dirty="0"/>
            </a:br>
            <a:r>
              <a:rPr lang="nl-NL" sz="1400" b="0" dirty="0" smtClean="0"/>
              <a:t>Levensbedreigende</a:t>
            </a:r>
          </a:p>
          <a:p>
            <a:pPr algn="ctr"/>
            <a:r>
              <a:rPr lang="nl-NL" sz="1400" b="0" dirty="0"/>
              <a:t>l</a:t>
            </a:r>
            <a:r>
              <a:rPr lang="nl-NL" sz="1400" b="0" dirty="0" smtClean="0"/>
              <a:t>etsels en ziekten</a:t>
            </a:r>
            <a:endParaRPr lang="nl-NL" sz="1400" b="0" dirty="0"/>
          </a:p>
        </p:txBody>
      </p:sp>
      <p:sp>
        <p:nvSpPr>
          <p:cNvPr id="20" name="Rechthoek 19">
            <a:hlinkClick r:id="rId5" action="ppaction://hlinksldjump"/>
          </p:cNvPr>
          <p:cNvSpPr/>
          <p:nvPr/>
        </p:nvSpPr>
        <p:spPr>
          <a:xfrm>
            <a:off x="1094352" y="1545636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53" tIns="34327" rIns="540576" bIns="34327" rtlCol="0" anchor="ctr"/>
          <a:lstStyle/>
          <a:p>
            <a:pPr algn="ctr"/>
            <a:r>
              <a:rPr lang="nl-NL" sz="1400" b="0" dirty="0"/>
              <a:t>I </a:t>
            </a:r>
            <a:br>
              <a:rPr lang="nl-NL" sz="1400" b="0" dirty="0"/>
            </a:br>
            <a:r>
              <a:rPr lang="nl-NL" sz="1400" b="0" dirty="0" smtClean="0"/>
              <a:t>De eerste schakel</a:t>
            </a:r>
            <a:endParaRPr lang="nl-NL" sz="1400" b="0" dirty="0"/>
          </a:p>
        </p:txBody>
      </p:sp>
      <p:sp>
        <p:nvSpPr>
          <p:cNvPr id="21" name="Rechthoek 20">
            <a:hlinkClick r:id="rId6" action="ppaction://hlinksldjump"/>
          </p:cNvPr>
          <p:cNvSpPr/>
          <p:nvPr/>
        </p:nvSpPr>
        <p:spPr>
          <a:xfrm>
            <a:off x="4670451" y="3035892"/>
            <a:ext cx="3365429" cy="129415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2000" endA="300" endPos="1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IV </a:t>
            </a:r>
            <a:br>
              <a:rPr lang="nl-NL" sz="1400" b="0" dirty="0"/>
            </a:br>
            <a:r>
              <a:rPr lang="nl-NL" sz="1400" b="0" dirty="0" smtClean="0"/>
              <a:t>Overige letsels en ziekten</a:t>
            </a:r>
            <a:endParaRPr lang="nl-NL" sz="1400" b="0" dirty="0"/>
          </a:p>
        </p:txBody>
      </p:sp>
      <p:sp>
        <p:nvSpPr>
          <p:cNvPr id="22" name="Rechthoek 21">
            <a:hlinkClick r:id="rId7" action="ppaction://hlinksldjump"/>
          </p:cNvPr>
          <p:cNvSpPr/>
          <p:nvPr/>
        </p:nvSpPr>
        <p:spPr>
          <a:xfrm>
            <a:off x="4670451" y="1545636"/>
            <a:ext cx="3365429" cy="1294157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576" tIns="34327" rIns="68653" bIns="34327" rtlCol="0" anchor="ctr"/>
          <a:lstStyle/>
          <a:p>
            <a:pPr algn="ctr"/>
            <a:r>
              <a:rPr lang="nl-NL" sz="1400" b="0" dirty="0"/>
              <a:t>II </a:t>
            </a:r>
            <a:br>
              <a:rPr lang="nl-NL" sz="1400" b="0" dirty="0"/>
            </a:br>
            <a:r>
              <a:rPr lang="nl-NL" sz="1400" b="0" dirty="0" smtClean="0"/>
              <a:t>Voorkom (meer) </a:t>
            </a:r>
          </a:p>
          <a:p>
            <a:pPr algn="ctr"/>
            <a:r>
              <a:rPr lang="nl-NL" sz="1400" b="0" dirty="0" smtClean="0"/>
              <a:t>slachtoffers</a:t>
            </a:r>
            <a:endParaRPr lang="nl-NL" sz="1400" b="0" dirty="0"/>
          </a:p>
        </p:txBody>
      </p:sp>
      <p:grpSp>
        <p:nvGrpSpPr>
          <p:cNvPr id="4" name="Groep 3"/>
          <p:cNvGrpSpPr/>
          <p:nvPr/>
        </p:nvGrpSpPr>
        <p:grpSpPr>
          <a:xfrm>
            <a:off x="3408126" y="1790756"/>
            <a:ext cx="2300210" cy="2296017"/>
            <a:chOff x="6732959" y="1347556"/>
            <a:chExt cx="5112568" cy="5112568"/>
          </a:xfrm>
        </p:grpSpPr>
        <p:sp>
          <p:nvSpPr>
            <p:cNvPr id="2" name="Ovaal 1"/>
            <p:cNvSpPr/>
            <p:nvPr/>
          </p:nvSpPr>
          <p:spPr bwMode="auto">
            <a:xfrm>
              <a:off x="6732959" y="1347556"/>
              <a:ext cx="5112568" cy="5112568"/>
            </a:xfrm>
            <a:prstGeom prst="ellipse">
              <a:avLst/>
            </a:prstGeom>
            <a:solidFill>
              <a:schemeClr val="bg1"/>
            </a:solidFill>
            <a:ln w="25400">
              <a:noFill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11" name="Ovaal 10"/>
            <p:cNvSpPr/>
            <p:nvPr/>
          </p:nvSpPr>
          <p:spPr bwMode="auto">
            <a:xfrm>
              <a:off x="7159736" y="1774333"/>
              <a:ext cx="4259013" cy="4259013"/>
            </a:xfrm>
            <a:prstGeom prst="ellipse">
              <a:avLst/>
            </a:prstGeom>
            <a:solidFill>
              <a:srgbClr val="00539E"/>
            </a:solidFill>
            <a:ln w="25400">
              <a:solidFill>
                <a:srgbClr val="00539E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  <p:sp>
          <p:nvSpPr>
            <p:cNvPr id="3" name="Kruis 2"/>
            <p:cNvSpPr/>
            <p:nvPr/>
          </p:nvSpPr>
          <p:spPr bwMode="auto">
            <a:xfrm>
              <a:off x="7744465" y="2359062"/>
              <a:ext cx="3089556" cy="3089556"/>
            </a:xfrm>
            <a:prstGeom prst="plus">
              <a:avLst>
                <a:gd name="adj" fmla="val 30743"/>
              </a:avLst>
            </a:prstGeom>
            <a:solidFill>
              <a:srgbClr val="F05A23"/>
            </a:solidFill>
            <a:ln w="28575">
              <a:solidFill>
                <a:schemeClr val="bg1"/>
              </a:solidFill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6532"/>
              <a:endParaRPr lang="nl-NL" dirty="0"/>
            </a:p>
          </p:txBody>
        </p:sp>
      </p:grpSp>
      <p:sp>
        <p:nvSpPr>
          <p:cNvPr id="15" name="Tijdelijke aanduiding voor voettekst 1"/>
          <p:cNvSpPr>
            <a:spLocks noGrp="1"/>
          </p:cNvSpPr>
          <p:nvPr>
            <p:ph type="ftr" sz="quarter" idx="13"/>
          </p:nvPr>
        </p:nvSpPr>
        <p:spPr>
          <a:xfrm>
            <a:off x="3123942" y="4837352"/>
            <a:ext cx="2896117" cy="254794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Het Oranje Kruis </a:t>
            </a:r>
            <a:r>
              <a:rPr lang="nl-NL" dirty="0" smtClean="0"/>
              <a:t>2020 </a:t>
            </a:r>
            <a:r>
              <a:rPr lang="nl-NL" dirty="0" smtClean="0"/>
              <a:t>©</a:t>
            </a:r>
            <a:endParaRPr lang="nl-NL" dirty="0"/>
          </a:p>
        </p:txBody>
      </p:sp>
      <p:sp>
        <p:nvSpPr>
          <p:cNvPr id="16" name="Tijdelijke aanduiding voor dianummer 9"/>
          <p:cNvSpPr>
            <a:spLocks noGrp="1"/>
          </p:cNvSpPr>
          <p:nvPr>
            <p:ph type="sldNum" sz="quarter" idx="14"/>
          </p:nvPr>
        </p:nvSpPr>
        <p:spPr>
          <a:xfrm>
            <a:off x="684667" y="4837352"/>
            <a:ext cx="1439709" cy="254794"/>
          </a:xfrm>
        </p:spPr>
        <p:txBody>
          <a:bodyPr/>
          <a:lstStyle/>
          <a:p>
            <a:pPr>
              <a:defRPr/>
            </a:pPr>
            <a:fld id="{4D0548BB-B0BD-405A-AA64-CD7A4A8DED5E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sp>
        <p:nvSpPr>
          <p:cNvPr id="8" name="Rechthoek 7">
            <a:hlinkClick r:id="rId8" action="ppaction://hlinksldjump"/>
          </p:cNvPr>
          <p:cNvSpPr/>
          <p:nvPr/>
        </p:nvSpPr>
        <p:spPr bwMode="auto">
          <a:xfrm>
            <a:off x="189525" y="0"/>
            <a:ext cx="1514930" cy="573528"/>
          </a:xfrm>
          <a:prstGeom prst="rect">
            <a:avLst/>
          </a:prstGeom>
          <a:noFill/>
          <a:ln>
            <a:noFill/>
          </a:ln>
          <a:effectLst>
            <a:glow rad="101600">
              <a:srgbClr val="800000">
                <a:alpha val="76000"/>
              </a:srgbClr>
            </a:glow>
            <a:softEdge rad="127000"/>
          </a:effectLst>
        </p:spPr>
        <p:txBody>
          <a:bodyPr rot="0" spcFirstLastPara="0" vertOverflow="overflow" horzOverflow="overflow" vert="horz" wrap="none" lIns="68653" tIns="34327" rIns="68653" bIns="343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6532"/>
            <a:endParaRPr lang="nl-NL" dirty="0"/>
          </a:p>
        </p:txBody>
      </p:sp>
      <p:sp>
        <p:nvSpPr>
          <p:cNvPr id="19" name="Titel 6"/>
          <p:cNvSpPr txBox="1">
            <a:spLocks/>
          </p:cNvSpPr>
          <p:nvPr/>
        </p:nvSpPr>
        <p:spPr bwMode="auto">
          <a:xfrm>
            <a:off x="686009" y="837247"/>
            <a:ext cx="6766751" cy="276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endParaRPr lang="nl-NL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1b8316fa65942bf89a9a9b9b4c99f9ba03cc9a"/>
  <p:tag name="ISPRING_RESOURCE_PATHS_HASH_2" val="e9e0f5a1f4f7a8a3b03cbb5ba9decca19aa3d9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98894979-7D7C-4C2C-8581-9EE07ABF8537}"/>
  <p:tag name="GENSWF_ADVANCE_TIME" val="19.6"/>
  <p:tag name="TIMING" val=""/>
  <p:tag name="ISPRING_CUSTOM_TIMING_USED" val="1"/>
</p:tagLst>
</file>

<file path=ppt/theme/theme1.xml><?xml version="1.0" encoding="utf-8"?>
<a:theme xmlns:a="http://schemas.openxmlformats.org/drawingml/2006/main" name="Titel">
  <a:themeElements>
    <a:clrScheme name="Het Oranje Kruis">
      <a:dk1>
        <a:srgbClr val="000000"/>
      </a:dk1>
      <a:lt1>
        <a:srgbClr val="FFFFFF"/>
      </a:lt1>
      <a:dk2>
        <a:srgbClr val="F05A23"/>
      </a:dk2>
      <a:lt2>
        <a:srgbClr val="FCDCCD"/>
      </a:lt2>
      <a:accent1>
        <a:srgbClr val="F05A23"/>
      </a:accent1>
      <a:accent2>
        <a:srgbClr val="0071BD"/>
      </a:accent2>
      <a:accent3>
        <a:srgbClr val="515340"/>
      </a:accent3>
      <a:accent4>
        <a:srgbClr val="F2F2F2"/>
      </a:accent4>
      <a:accent5>
        <a:srgbClr val="E48A69"/>
      </a:accent5>
      <a:accent6>
        <a:srgbClr val="00AFDA"/>
      </a:accent6>
      <a:hlink>
        <a:srgbClr val="00AFDA"/>
      </a:hlink>
      <a:folHlink>
        <a:srgbClr val="00AFDA"/>
      </a:folHlink>
    </a:clrScheme>
    <a:fontScheme name="EHBO.n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61000">
              <a:srgbClr val="800000">
                <a:alpha val="5000"/>
              </a:srgbClr>
            </a:gs>
            <a:gs pos="0">
              <a:srgbClr val="800000">
                <a:alpha val="90000"/>
              </a:srgb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101600">
            <a:srgbClr val="800000">
              <a:alpha val="76000"/>
            </a:srgbClr>
          </a:glow>
          <a:softEdge rad="127000"/>
        </a:effec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1" i="0" u="none" strike="noStrike" cap="none" normalizeH="0" baseline="0" smtClean="0">
            <a:ln>
              <a:noFill/>
            </a:ln>
            <a:solidFill>
              <a:srgbClr val="230D5C"/>
            </a:solidFill>
            <a:effectLst/>
            <a:latin typeface="Verdana" pitchFamily="34" charset="0"/>
          </a:defRPr>
        </a:defPPr>
      </a:lstStyle>
    </a:spDef>
    <a:lnDef>
      <a:spPr bwMode="auto">
        <a:solidFill>
          <a:srgbClr val="FFFFFF">
            <a:alpha val="70000"/>
          </a:srgbClr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 13">
        <a:dk1>
          <a:srgbClr val="230D5C"/>
        </a:dk1>
        <a:lt1>
          <a:srgbClr val="FFFFFF"/>
        </a:lt1>
        <a:dk2>
          <a:srgbClr val="FFFFFF"/>
        </a:dk2>
        <a:lt2>
          <a:srgbClr val="808080"/>
        </a:lt2>
        <a:accent1>
          <a:srgbClr val="9ED200"/>
        </a:accent1>
        <a:accent2>
          <a:srgbClr val="230D5C"/>
        </a:accent2>
        <a:accent3>
          <a:srgbClr val="FFFFFF"/>
        </a:accent3>
        <a:accent4>
          <a:srgbClr val="1C094D"/>
        </a:accent4>
        <a:accent5>
          <a:srgbClr val="CCE5AA"/>
        </a:accent5>
        <a:accent6>
          <a:srgbClr val="1F0B53"/>
        </a:accent6>
        <a:hlink>
          <a:srgbClr val="E8FF9F"/>
        </a:hlink>
        <a:folHlink>
          <a:srgbClr val="ABBD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4">
        <a:dk1>
          <a:srgbClr val="230D5C"/>
        </a:dk1>
        <a:lt1>
          <a:srgbClr val="FFFFFF"/>
        </a:lt1>
        <a:dk2>
          <a:srgbClr val="FFFFFF"/>
        </a:dk2>
        <a:lt2>
          <a:srgbClr val="808080"/>
        </a:lt2>
        <a:accent1>
          <a:srgbClr val="EF1A86"/>
        </a:accent1>
        <a:accent2>
          <a:srgbClr val="230D5C"/>
        </a:accent2>
        <a:accent3>
          <a:srgbClr val="FFFFFF"/>
        </a:accent3>
        <a:accent4>
          <a:srgbClr val="1C094D"/>
        </a:accent4>
        <a:accent5>
          <a:srgbClr val="F6ABC3"/>
        </a:accent5>
        <a:accent6>
          <a:srgbClr val="1F0B53"/>
        </a:accent6>
        <a:hlink>
          <a:srgbClr val="F793C5"/>
        </a:hlink>
        <a:folHlink>
          <a:srgbClr val="ABBD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12884</TotalTime>
  <Words>4292</Words>
  <Application>Microsoft Office PowerPoint</Application>
  <PresentationFormat>Diavoorstelling (16:9)</PresentationFormat>
  <Paragraphs>750</Paragraphs>
  <Slides>83</Slides>
  <Notes>79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83</vt:i4>
      </vt:variant>
    </vt:vector>
  </HeadingPairs>
  <TitlesOfParts>
    <vt:vector size="88" baseType="lpstr">
      <vt:lpstr>Arial</vt:lpstr>
      <vt:lpstr>Calibri</vt:lpstr>
      <vt:lpstr>Verdana</vt:lpstr>
      <vt:lpstr>Wingdings</vt:lpstr>
      <vt:lpstr>Titel</vt:lpstr>
      <vt:lpstr>Het Oranje Kruis corona-editie│Eerste hulp tijdens een pandemie │ </vt:lpstr>
      <vt:lpstr>Menu</vt:lpstr>
      <vt:lpstr>Menu</vt:lpstr>
      <vt:lpstr>I De eerste schakel: de eerstehulpverlener</vt:lpstr>
      <vt:lpstr>I De eerste schakel: helpen met medicijnen</vt:lpstr>
      <vt:lpstr>I De eerste schakel: het slachtoffer</vt:lpstr>
      <vt:lpstr>I De eerste schakel: zorgen voor professionele hulp</vt:lpstr>
      <vt:lpstr>I De eerste schakel: emotionele reacties</vt:lpstr>
      <vt:lpstr>Menu</vt:lpstr>
      <vt:lpstr>Menu</vt:lpstr>
      <vt:lpstr>II Voorkom (meer) slachtoffers</vt:lpstr>
      <vt:lpstr>II Voorkom (meer) slachtoffers: let op gevaar</vt:lpstr>
      <vt:lpstr>II Voorkom (meer) slachtoffers: slachtoffer uit gevaar verplaatsen</vt:lpstr>
      <vt:lpstr>II Voorkom (meer) slachtoffers: slachtoffer uit gevaar verplaatsen</vt:lpstr>
      <vt:lpstr>II Voorkom (meer) slachtoffers: slachtoffer uit gevaar verplaatsen</vt:lpstr>
      <vt:lpstr>II Voorkom (meer) slachtoffers: slachtoffer uit gevaar verplaatsen</vt:lpstr>
      <vt:lpstr>II Voorkom (meer) slachtoffers: besmetting</vt:lpstr>
      <vt:lpstr>Menu</vt:lpstr>
      <vt:lpstr>III Levensbedreigende letsels en ziekten: opbouw van dit deel</vt:lpstr>
      <vt:lpstr>Menu</vt:lpstr>
      <vt:lpstr>III Levensbedreigende letsels en ziekten: korte levensreddende handelingen</vt:lpstr>
      <vt:lpstr>III Levensbedreigende letsels en ziekten: korte levensreddende handelingen</vt:lpstr>
      <vt:lpstr>Menu</vt:lpstr>
      <vt:lpstr>III Levensbedreigende letsels en ziekten: beoordelen bewustzijn</vt:lpstr>
      <vt:lpstr>III Levensbedreigende letsels en ziekten: beoordelen ademhaling</vt:lpstr>
      <vt:lpstr>III Levensbedreigende letsels en ziekten: bewusteloosheid en ademhaling</vt:lpstr>
      <vt:lpstr>III Levensbedreigende letsels en ziekten: reanimatie</vt:lpstr>
      <vt:lpstr>III Levensbedreigende letsels en ziekten: reanimatie</vt:lpstr>
      <vt:lpstr>III Levensbedreigende letsels en ziekten: reanimatie</vt:lpstr>
      <vt:lpstr>III Levensbedreigende letsels en ziekten: reanimatie</vt:lpstr>
      <vt:lpstr>III Levensbedreigende letsels en ziekten: reanimatie</vt:lpstr>
      <vt:lpstr>III Levensbedreigende letsels en ziekten: reanimatie van kinderen en zuigelingen</vt:lpstr>
      <vt:lpstr>III Levensbedreigende letsels en ziekten: stoppen reanimatie</vt:lpstr>
      <vt:lpstr>III Levensbedreigende letsels en ziekten: bewusteloos en normale ademhaling</vt:lpstr>
      <vt:lpstr>Menu</vt:lpstr>
      <vt:lpstr>III Levensbedreigende letsels en ziekten: ernstig ongeval</vt:lpstr>
      <vt:lpstr>III Levensbedreigende letsels en ziekten: mogelijk wervelletsel</vt:lpstr>
      <vt:lpstr>Menu</vt:lpstr>
      <vt:lpstr>III Levensbedreigende letsels en ziekten: letsels met gevolgen voor de ademhaling</vt:lpstr>
      <vt:lpstr>III Levensbedreigende letsels en ziekten: letsels met gevolgen voor de ademhaling</vt:lpstr>
      <vt:lpstr>III Levensbedreigende letsels en ziekten: letsels met gevolgen voor de ademhaling</vt:lpstr>
      <vt:lpstr>III Levensbedreigende letsels en ziekten: letsels met gevolgen voor de ademhaling</vt:lpstr>
      <vt:lpstr>III Levensbedreigende letsels en ziekten: ziekten met gevolgen voor de ademhaling</vt:lpstr>
      <vt:lpstr>III Levensbedreigende letsels en ziekten: letsels met gevolgen voor de circulatie</vt:lpstr>
      <vt:lpstr>III Levensbedreigende letsels en ziekten: letsels met gevolgen voor de circulatie</vt:lpstr>
      <vt:lpstr>III Levensbedreigende letsels en ziekten: ziekten met gevolgen voor de circulatie</vt:lpstr>
      <vt:lpstr>III Levensbedreigende letsels en ziekten: letsels en ziekten met gevolgen voor het bewustzijn</vt:lpstr>
      <vt:lpstr>III Levensbedreigende letsels en ziekten: letsels met gevolgen voor het bewustzijn</vt:lpstr>
      <vt:lpstr>III Levensbedreigende letsels en ziekten: letsels met gevolgen voor het bewustzijn</vt:lpstr>
      <vt:lpstr>III Levensbedreigende letsels en ziekten: letsels met gevolgen voor het bewustzijn</vt:lpstr>
      <vt:lpstr>III Levensbedreigende letsels en ziekten: letsels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III Levensbedreigende letsels en ziekten: ziekten met gevolgen voor het bewustzijn</vt:lpstr>
      <vt:lpstr>Menu</vt:lpstr>
      <vt:lpstr>Menu</vt:lpstr>
      <vt:lpstr>IV Overige letsels en ziekten: omgevingsfactoren</vt:lpstr>
      <vt:lpstr>IV Overige letsels en ziekten: beschutting</vt:lpstr>
      <vt:lpstr>IV Overige letsels en ziekten: beschutting</vt:lpstr>
      <vt:lpstr>IV Overige letsels en ziekten: beschutting</vt:lpstr>
      <vt:lpstr>IV Overige letsels en ziekten: wonden</vt:lpstr>
      <vt:lpstr>IV Overige letsels en ziekten: wonden</vt:lpstr>
      <vt:lpstr>IV Overige letsels en ziekten: wonden</vt:lpstr>
      <vt:lpstr>IV Overige letsels en ziekten: wonden</vt:lpstr>
      <vt:lpstr>IV Overige letsels en ziekten: wonden</vt:lpstr>
      <vt:lpstr>IV Overige letsels en ziekten: brandwonden</vt:lpstr>
      <vt:lpstr>IV Overige letsels en ziekten: giftige stoffen op de huid</vt:lpstr>
      <vt:lpstr>IV Overige letsels en ziekten: giftige stoffen in de ogen</vt:lpstr>
      <vt:lpstr>IV Overige letsels en ziekten: bevriezingswonden</vt:lpstr>
      <vt:lpstr>IV Overige letsels en ziekten: kneuzing en verstuiking</vt:lpstr>
      <vt:lpstr>IV Overige letsels en ziekten: spierscheur</vt:lpstr>
      <vt:lpstr>IV Overige letsels en ziekten: botbreuk en ontwrichting</vt:lpstr>
      <vt:lpstr>IV Overige letsels en ziekten: botbreuk en ontwrichting</vt:lpstr>
      <vt:lpstr>IV Overige letsels en ziekten: oogletsel</vt:lpstr>
      <vt:lpstr>IV Overige letsels en ziekten: neusletsel</vt:lpstr>
      <vt:lpstr>IV Overige letsels en ziekten: voorwerpen in neus of oor</vt:lpstr>
      <vt:lpstr>IV Overige letsels en ziekten: mondletsel</vt:lpstr>
      <vt:lpstr>IV Overige letsels en ziekten: steken en beten</vt:lpstr>
      <vt:lpstr>IV Overige letsels en ziekten: ziekteklachten</vt:lpstr>
      <vt:lpstr>IV Overige letsels en ziekten: kinderziekten</vt:lpstr>
    </vt:vector>
  </TitlesOfParts>
  <Company>www.de-presentatie-architect.nl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Oranje Kruis</dc:title>
  <dc:creator>vanderpolsh@ehbo.nl</dc:creator>
  <cp:lastModifiedBy>Hans van der Pols</cp:lastModifiedBy>
  <cp:revision>1086</cp:revision>
  <dcterms:created xsi:type="dcterms:W3CDTF">2008-08-27T09:46:22Z</dcterms:created>
  <dcterms:modified xsi:type="dcterms:W3CDTF">2020-06-23T11:34:03Z</dcterms:modified>
</cp:coreProperties>
</file>